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407" r:id="rId2"/>
    <p:sldId id="417" r:id="rId3"/>
    <p:sldId id="497" r:id="rId4"/>
    <p:sldId id="534" r:id="rId5"/>
    <p:sldId id="535" r:id="rId6"/>
    <p:sldId id="537" r:id="rId7"/>
    <p:sldId id="539" r:id="rId8"/>
    <p:sldId id="540" r:id="rId9"/>
    <p:sldId id="543" r:id="rId10"/>
    <p:sldId id="568" r:id="rId11"/>
    <p:sldId id="577" r:id="rId12"/>
    <p:sldId id="578" r:id="rId13"/>
    <p:sldId id="561" r:id="rId14"/>
    <p:sldId id="422" r:id="rId15"/>
    <p:sldId id="544" r:id="rId16"/>
    <p:sldId id="580" r:id="rId17"/>
    <p:sldId id="557" r:id="rId18"/>
    <p:sldId id="545" r:id="rId19"/>
    <p:sldId id="546" r:id="rId20"/>
    <p:sldId id="595" r:id="rId21"/>
    <p:sldId id="594" r:id="rId22"/>
    <p:sldId id="593" r:id="rId23"/>
    <p:sldId id="505" r:id="rId24"/>
    <p:sldId id="504" r:id="rId25"/>
    <p:sldId id="501" r:id="rId26"/>
    <p:sldId id="506" r:id="rId27"/>
    <p:sldId id="551" r:id="rId28"/>
    <p:sldId id="556" r:id="rId29"/>
    <p:sldId id="591" r:id="rId30"/>
    <p:sldId id="592" r:id="rId31"/>
    <p:sldId id="499" r:id="rId32"/>
    <p:sldId id="553" r:id="rId33"/>
    <p:sldId id="558" r:id="rId34"/>
    <p:sldId id="560" r:id="rId35"/>
    <p:sldId id="434" r:id="rId36"/>
    <p:sldId id="569" r:id="rId37"/>
    <p:sldId id="554" r:id="rId38"/>
    <p:sldId id="581" r:id="rId39"/>
    <p:sldId id="582" r:id="rId40"/>
    <p:sldId id="583" r:id="rId41"/>
    <p:sldId id="584" r:id="rId42"/>
    <p:sldId id="585" r:id="rId43"/>
    <p:sldId id="586" r:id="rId44"/>
    <p:sldId id="587" r:id="rId45"/>
    <p:sldId id="588" r:id="rId46"/>
    <p:sldId id="438" r:id="rId47"/>
    <p:sldId id="441" r:id="rId48"/>
    <p:sldId id="427" r:id="rId49"/>
    <p:sldId id="469" r:id="rId50"/>
    <p:sldId id="531" r:id="rId51"/>
    <p:sldId id="517" r:id="rId52"/>
    <p:sldId id="579" r:id="rId53"/>
    <p:sldId id="573" r:id="rId54"/>
    <p:sldId id="572" r:id="rId55"/>
    <p:sldId id="571" r:id="rId56"/>
    <p:sldId id="575" r:id="rId57"/>
    <p:sldId id="574" r:id="rId58"/>
    <p:sldId id="570" r:id="rId59"/>
    <p:sldId id="562" r:id="rId60"/>
    <p:sldId id="563" r:id="rId61"/>
    <p:sldId id="564" r:id="rId62"/>
    <p:sldId id="565" r:id="rId63"/>
    <p:sldId id="566" r:id="rId64"/>
    <p:sldId id="567" r:id="rId65"/>
    <p:sldId id="496" r:id="rId66"/>
    <p:sldId id="396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88" autoAdjust="0"/>
    <p:restoredTop sz="96305" autoAdjust="0"/>
  </p:normalViewPr>
  <p:slideViewPr>
    <p:cSldViewPr>
      <p:cViewPr varScale="1">
        <p:scale>
          <a:sx n="108" d="100"/>
          <a:sy n="108" d="100"/>
        </p:scale>
        <p:origin x="6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576E8-D513-47F7-B11C-10FA041281AD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FBB05-DA04-4E2B-9A7A-7DCF901DE4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91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92159-E1E3-4B7C-B12C-514BCD7AE68A}" type="datetimeFigureOut">
              <a:rPr lang="ru-RU" smtClean="0"/>
              <a:pPr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459EA-F380-4977-BEE7-FA1540EFBE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624" y="3113673"/>
            <a:ext cx="62646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39750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Публичный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отчет за 2018 год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871552"/>
            <a:ext cx="7416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Министерство образования и науки Республики Саха (Якутия)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Государственное автономное учреждение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дополнительного образования Республики Саха (Якутия)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Центр отдыха и оздоровления детей «Сосновый бор»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4748" y="5291916"/>
            <a:ext cx="457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Директор Яна Николаевна Иванова </a:t>
            </a:r>
            <a:endParaRPr lang="ru-RU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476673"/>
            <a:ext cx="77768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Профильная </a:t>
            </a:r>
            <a:r>
              <a:rPr lang="ru-RU" sz="32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мена «</a:t>
            </a:r>
            <a:r>
              <a:rPr lang="ru-RU" sz="32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Сулус</a:t>
            </a:r>
            <a:r>
              <a:rPr lang="en-US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Star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Благотворительный концерт проведен для сбора денег на лечение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Сашинова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Максима, 11 лет, январь 2018 г. </a:t>
            </a:r>
          </a:p>
        </p:txBody>
      </p:sp>
      <p:pic>
        <p:nvPicPr>
          <p:cNvPr id="37890" name="Picture 2" descr="http://sosnovybor-ykt.ru/wp-content/uploads/2018/01/640x426xwsi-imageoptim-IMG_0315-800x533.jpg.pagespeed.ic.MQb6yEodDi.web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556792"/>
            <a:ext cx="6376691" cy="4248472"/>
          </a:xfrm>
          <a:prstGeom prst="rect">
            <a:avLst/>
          </a:prstGeom>
          <a:noFill/>
        </p:spPr>
      </p:pic>
      <p:pic>
        <p:nvPicPr>
          <p:cNvPr id="37892" name="Picture 4" descr="https://sakhalife.ru/wp-content/uploads/2018/01/emblema-dobryie-serdca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2088232" cy="2918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1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16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12" y="47667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Профильная смена «</a:t>
            </a:r>
            <a:r>
              <a:rPr lang="ru-RU" sz="32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Профстарт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 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Ученик 11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Хомустахской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СОШ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Намского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района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Барабанский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Сергей с проектом «Мини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Якутия» стал победителем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бизнес-игры «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Эргиэн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получил инвестиционную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поддержкку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от ООО "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Ростройпроект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" в лице генерального директора Софронова Андрея Юрьевича.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16832"/>
            <a:ext cx="4104456" cy="2710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806556"/>
            <a:ext cx="4211960" cy="2897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7" y="1556791"/>
            <a:ext cx="4032448" cy="3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476673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Профильная смена «</a:t>
            </a:r>
            <a:r>
              <a:rPr lang="ru-RU" sz="24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Наука.Техника</a:t>
            </a:r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Молодежь. Прогресс»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заключительном этапе программы – продемонстрировали приобретенные знания и навыки на защите конкурса проектных работ «Время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инноватора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9" y="1835602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476673"/>
            <a:ext cx="77768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Профильная смена «Регион -14»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Открытие современного детского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автогородка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для обучения детей правилам безопасности дорожного движения.  4 сентября 2018 г. </a:t>
            </a:r>
          </a:p>
        </p:txBody>
      </p:sp>
      <p:pic>
        <p:nvPicPr>
          <p:cNvPr id="94210" name="Picture 2" descr="https://sosnovybor-ykt.ru/wp-content/uploads/2018/09/wsi-imageoptim-%D0%AE%D0%98%D0%94-800x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16832"/>
            <a:ext cx="6251848" cy="4165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39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1857364"/>
          <a:ext cx="8429681" cy="3084576"/>
        </p:xfrm>
        <a:graphic>
          <a:graphicData uri="http://schemas.openxmlformats.org/drawingml/2006/table">
            <a:tbl>
              <a:tblPr/>
              <a:tblGrid>
                <a:gridCol w="1506252"/>
                <a:gridCol w="1133021"/>
                <a:gridCol w="1506252"/>
                <a:gridCol w="1596005"/>
                <a:gridCol w="1301865"/>
                <a:gridCol w="1386286"/>
              </a:tblGrid>
              <a:tr h="216695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Наименова-ние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показателя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Единица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измере-ния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Значение, утвержденное в государственном задании на отчетный финансовый год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Фактическое значение за отчетный финансовый год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Характеристика причин отклонения от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запланиро-ванных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значений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Источник (и) информации о фактическом значении показателя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12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Присмотр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и уход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Человек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50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49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Отчет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по посещаемости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14282" y="1142984"/>
            <a:ext cx="8929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  <a:tab pos="520065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Услуга №2 «Присмотр</a:t>
            </a:r>
            <a:r>
              <a:rPr kumimoji="0" lang="ru-RU" sz="2000" b="1" i="0" u="sng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и уход»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85720" y="2227470"/>
          <a:ext cx="8572559" cy="3348515"/>
        </p:xfrm>
        <a:graphic>
          <a:graphicData uri="http://schemas.openxmlformats.org/drawingml/2006/table">
            <a:tbl>
              <a:tblPr/>
              <a:tblGrid>
                <a:gridCol w="2198048"/>
                <a:gridCol w="1584176"/>
                <a:gridCol w="1584176"/>
                <a:gridCol w="1538885"/>
                <a:gridCol w="1667274"/>
              </a:tblGrid>
              <a:tr h="114300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Наименование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государственной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услуги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Единица измерения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Планируемые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показатели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Фактические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показатели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Источник (и) информации о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фактических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объемах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Реализация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доп.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общеразвивающих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программ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дошкольн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образ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Человек- обучающийся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50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49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Отчет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по посещаемости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Доля потребителей, удовлетворенных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условиями и качеством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процент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95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95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14282" y="1208946"/>
            <a:ext cx="89297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  <a:tab pos="520065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Услуга №3</a:t>
            </a:r>
            <a:r>
              <a:rPr kumimoji="0" lang="ru-RU" sz="2000" b="1" i="0" u="sng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«Реализация дополнительных общеразвивающих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  <a:tab pos="5200650" algn="l"/>
              </a:tabLst>
            </a:pP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рограмм дошкольного образования»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537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83671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Достижения наших воспитанников детского сада «</a:t>
            </a:r>
            <a:r>
              <a:rPr lang="ru-RU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Лингва</a:t>
            </a: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268760"/>
            <a:ext cx="842493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</a:rPr>
              <a:t>Дипломанты </a:t>
            </a:r>
            <a:r>
              <a:rPr lang="ru-RU" b="1" dirty="0">
                <a:solidFill>
                  <a:schemeClr val="tx2"/>
                </a:solidFill>
              </a:rPr>
              <a:t>конкурса «От сердца к сердцу» проводимого МКУ ЦБС детско-юношеская библиотека «Школьный мир» </a:t>
            </a:r>
            <a:r>
              <a:rPr lang="ru-RU" b="1" dirty="0" err="1">
                <a:solidFill>
                  <a:schemeClr val="tx2"/>
                </a:solidFill>
              </a:rPr>
              <a:t>Готовцева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Дайаана</a:t>
            </a:r>
            <a:r>
              <a:rPr lang="ru-RU" b="1" dirty="0">
                <a:solidFill>
                  <a:schemeClr val="tx2"/>
                </a:solidFill>
              </a:rPr>
              <a:t>,  Григорьева Вика, Тимофеев Гриша;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</a:rPr>
              <a:t>Лауреаты </a:t>
            </a:r>
            <a:r>
              <a:rPr lang="ru-RU" b="1" dirty="0">
                <a:solidFill>
                  <a:schemeClr val="tx2"/>
                </a:solidFill>
              </a:rPr>
              <a:t>VI Международного детско-юношеский фестиваля «DAIMOND  NOTES»  2018г. II степени в номинации «Вокал» трио </a:t>
            </a:r>
            <a:r>
              <a:rPr lang="ru-RU" b="1" dirty="0" err="1">
                <a:solidFill>
                  <a:schemeClr val="tx2"/>
                </a:solidFill>
              </a:rPr>
              <a:t>Копырин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Сандар</a:t>
            </a:r>
            <a:r>
              <a:rPr lang="ru-RU" b="1" dirty="0">
                <a:solidFill>
                  <a:schemeClr val="tx2"/>
                </a:solidFill>
              </a:rPr>
              <a:t>, Неустроева </a:t>
            </a:r>
            <a:r>
              <a:rPr lang="ru-RU" b="1" dirty="0" err="1">
                <a:solidFill>
                  <a:schemeClr val="tx2"/>
                </a:solidFill>
              </a:rPr>
              <a:t>Кюннэй</a:t>
            </a:r>
            <a:r>
              <a:rPr lang="ru-RU" b="1" dirty="0">
                <a:solidFill>
                  <a:schemeClr val="tx2"/>
                </a:solidFill>
              </a:rPr>
              <a:t>,  Григорьева Вика; III степени в номинации «Художественное слово» Слепцов Марк, Тимофеев Гриша, </a:t>
            </a:r>
            <a:r>
              <a:rPr lang="ru-RU" b="1" dirty="0" err="1">
                <a:solidFill>
                  <a:schemeClr val="tx2"/>
                </a:solidFill>
              </a:rPr>
              <a:t>Готовцева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Дайаана</a:t>
            </a:r>
            <a:r>
              <a:rPr lang="ru-RU" b="1" dirty="0">
                <a:solidFill>
                  <a:schemeClr val="tx2"/>
                </a:solidFill>
              </a:rPr>
              <a:t>,  Макаров </a:t>
            </a:r>
            <a:r>
              <a:rPr lang="ru-RU" b="1" dirty="0" err="1">
                <a:solidFill>
                  <a:schemeClr val="tx2"/>
                </a:solidFill>
              </a:rPr>
              <a:t>Айтал</a:t>
            </a:r>
            <a:r>
              <a:rPr lang="ru-RU" b="1" dirty="0">
                <a:solidFill>
                  <a:schemeClr val="tx2"/>
                </a:solidFill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</a:rPr>
              <a:t>Лауреаты </a:t>
            </a:r>
            <a:r>
              <a:rPr lang="ru-RU" b="1" dirty="0">
                <a:solidFill>
                  <a:schemeClr val="tx2"/>
                </a:solidFill>
              </a:rPr>
              <a:t>VI  Республиканского </a:t>
            </a:r>
            <a:r>
              <a:rPr lang="ru-RU" b="1" dirty="0" smtClean="0">
                <a:solidFill>
                  <a:schemeClr val="tx2"/>
                </a:solidFill>
              </a:rPr>
              <a:t>конкурса–фестиваля </a:t>
            </a:r>
            <a:r>
              <a:rPr lang="ru-RU" b="1" dirty="0">
                <a:solidFill>
                  <a:schemeClr val="tx2"/>
                </a:solidFill>
              </a:rPr>
              <a:t>«Зима начинается с Якутии» в номинации «Художественное слово» II степени </a:t>
            </a:r>
            <a:r>
              <a:rPr lang="ru-RU" b="1" dirty="0" err="1">
                <a:solidFill>
                  <a:schemeClr val="tx2"/>
                </a:solidFill>
              </a:rPr>
              <a:t>Манасытова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Сайаана</a:t>
            </a:r>
            <a:r>
              <a:rPr lang="ru-RU" b="1" dirty="0">
                <a:solidFill>
                  <a:schemeClr val="tx2"/>
                </a:solidFill>
              </a:rPr>
              <a:t>,  </a:t>
            </a:r>
            <a:r>
              <a:rPr lang="ru-RU" b="1" dirty="0" err="1">
                <a:solidFill>
                  <a:schemeClr val="tx2"/>
                </a:solidFill>
              </a:rPr>
              <a:t>Евдохаров</a:t>
            </a:r>
            <a:r>
              <a:rPr lang="ru-RU" b="1" dirty="0">
                <a:solidFill>
                  <a:schemeClr val="tx2"/>
                </a:solidFill>
              </a:rPr>
              <a:t> Никита, </a:t>
            </a:r>
            <a:r>
              <a:rPr lang="ru-RU" b="1" dirty="0" err="1">
                <a:solidFill>
                  <a:schemeClr val="tx2"/>
                </a:solidFill>
              </a:rPr>
              <a:t>Малардырова</a:t>
            </a:r>
            <a:r>
              <a:rPr lang="ru-RU" b="1" dirty="0">
                <a:solidFill>
                  <a:schemeClr val="tx2"/>
                </a:solidFill>
              </a:rPr>
              <a:t> Марина; III степени Неустроева </a:t>
            </a:r>
            <a:r>
              <a:rPr lang="ru-RU" b="1" dirty="0" err="1">
                <a:solidFill>
                  <a:schemeClr val="tx2"/>
                </a:solidFill>
              </a:rPr>
              <a:t>Куннэй</a:t>
            </a:r>
            <a:r>
              <a:rPr lang="ru-RU" b="1" dirty="0">
                <a:solidFill>
                  <a:schemeClr val="tx2"/>
                </a:solidFill>
              </a:rPr>
              <a:t>, Бурцев Ян, Кириллова Эмилия, </a:t>
            </a:r>
            <a:r>
              <a:rPr lang="ru-RU" b="1" dirty="0" err="1">
                <a:solidFill>
                  <a:schemeClr val="tx2"/>
                </a:solidFill>
              </a:rPr>
              <a:t>Барахсин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Ньургун</a:t>
            </a:r>
            <a:r>
              <a:rPr lang="ru-RU" b="1" dirty="0">
                <a:solidFill>
                  <a:schemeClr val="tx2"/>
                </a:solidFill>
              </a:rPr>
              <a:t>;  в номинации «Вокал»  III степени Прокопьева </a:t>
            </a:r>
            <a:r>
              <a:rPr lang="ru-RU" b="1" dirty="0" err="1">
                <a:solidFill>
                  <a:schemeClr val="tx2"/>
                </a:solidFill>
              </a:rPr>
              <a:t>Сардаана</a:t>
            </a:r>
            <a:r>
              <a:rPr lang="ru-RU" b="1" dirty="0">
                <a:solidFill>
                  <a:schemeClr val="tx2"/>
                </a:solidFill>
              </a:rPr>
              <a:t>, Тихонова Ева, </a:t>
            </a:r>
            <a:r>
              <a:rPr lang="ru-RU" b="1" dirty="0" err="1">
                <a:solidFill>
                  <a:schemeClr val="tx2"/>
                </a:solidFill>
              </a:rPr>
              <a:t>Суюндукова</a:t>
            </a:r>
            <a:r>
              <a:rPr lang="ru-RU" b="1" dirty="0">
                <a:solidFill>
                  <a:schemeClr val="tx2"/>
                </a:solidFill>
              </a:rPr>
              <a:t> Эмили, </a:t>
            </a:r>
            <a:r>
              <a:rPr lang="ru-RU" b="1" dirty="0" err="1">
                <a:solidFill>
                  <a:schemeClr val="tx2"/>
                </a:solidFill>
              </a:rPr>
              <a:t>Пестрякова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Наина</a:t>
            </a:r>
            <a:r>
              <a:rPr lang="ru-RU" b="1" dirty="0">
                <a:solidFill>
                  <a:schemeClr val="tx2"/>
                </a:solidFill>
              </a:rPr>
              <a:t>, Прокопьева Альбина, </a:t>
            </a:r>
            <a:r>
              <a:rPr lang="ru-RU" b="1" dirty="0" err="1">
                <a:solidFill>
                  <a:schemeClr val="tx2"/>
                </a:solidFill>
              </a:rPr>
              <a:t>Аммосова</a:t>
            </a:r>
            <a:r>
              <a:rPr lang="ru-RU" b="1" dirty="0">
                <a:solidFill>
                  <a:schemeClr val="tx2"/>
                </a:solidFill>
              </a:rPr>
              <a:t> Валерия; в номинации «Театр мод» II степени Демин Рома, Прокопьева Альбина, Семенов </a:t>
            </a:r>
            <a:r>
              <a:rPr lang="ru-RU" b="1" dirty="0" err="1">
                <a:solidFill>
                  <a:schemeClr val="tx2"/>
                </a:solidFill>
              </a:rPr>
              <a:t>Айтал</a:t>
            </a:r>
            <a:r>
              <a:rPr lang="ru-RU" b="1" dirty="0">
                <a:solidFill>
                  <a:schemeClr val="tx2"/>
                </a:solidFill>
              </a:rPr>
              <a:t>, Владимирова </a:t>
            </a:r>
            <a:r>
              <a:rPr lang="ru-RU" b="1" dirty="0" err="1">
                <a:solidFill>
                  <a:schemeClr val="tx2"/>
                </a:solidFill>
              </a:rPr>
              <a:t>Аиза</a:t>
            </a:r>
            <a:r>
              <a:rPr lang="ru-RU" b="1" dirty="0">
                <a:solidFill>
                  <a:schemeClr val="tx2"/>
                </a:solidFill>
              </a:rPr>
              <a:t>, </a:t>
            </a:r>
            <a:r>
              <a:rPr lang="ru-RU" b="1" dirty="0" err="1">
                <a:solidFill>
                  <a:schemeClr val="tx2"/>
                </a:solidFill>
              </a:rPr>
              <a:t>Аммосов</a:t>
            </a:r>
            <a:r>
              <a:rPr lang="ru-RU" b="1" dirty="0">
                <a:solidFill>
                  <a:schemeClr val="tx2"/>
                </a:solidFill>
              </a:rPr>
              <a:t> Костя. </a:t>
            </a:r>
          </a:p>
          <a:p>
            <a:pPr algn="just"/>
            <a:endParaRPr lang="ru-RU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83671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Первый выпуск детского сада “ЛИНГВА”. 30 мая 2018 г.</a:t>
            </a:r>
          </a:p>
        </p:txBody>
      </p:sp>
      <p:pic>
        <p:nvPicPr>
          <p:cNvPr id="98306" name="Picture 2" descr="https://sosnovybor-ykt.ru/wp-content/uploads/2018/05/wsi-imageoptim-%D0%B2%D1%8B%D0%BF%D1%83%D1%81%D0%BA-%D0%BB%D0%B8%D0%BD%D0%B3%D0%B2%D0%B0-800x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28800"/>
            <a:ext cx="6912768" cy="4358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92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68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1857364"/>
          <a:ext cx="8572559" cy="2828544"/>
        </p:xfrm>
        <a:graphic>
          <a:graphicData uri="http://schemas.openxmlformats.org/drawingml/2006/table">
            <a:tbl>
              <a:tblPr/>
              <a:tblGrid>
                <a:gridCol w="2054602"/>
                <a:gridCol w="1296144"/>
                <a:gridCol w="1635038"/>
                <a:gridCol w="1677330"/>
                <a:gridCol w="1909445"/>
              </a:tblGrid>
              <a:tr h="7143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Наименование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государственной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услуги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Единица измерения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Планируемые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показатели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Фактические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показатели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Источник (и) информации о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фактических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объемах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Реализация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доп.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общеразвивающих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программ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человеко-часы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518400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477792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журнал учета работы детского объединения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Доля потребителей, удовлетворенных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условиями и качеством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процент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97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97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анкетирование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родителей,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завершению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проф.смен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14282" y="928670"/>
            <a:ext cx="89297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  <a:tab pos="520065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Услуга №4   «Реализация дополнительных общеразвивающих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  <a:tab pos="5200650" algn="l"/>
              </a:tabLst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рограмм»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876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5"/>
          <p:cNvSpPr txBox="1">
            <a:spLocks/>
          </p:cNvSpPr>
          <p:nvPr/>
        </p:nvSpPr>
        <p:spPr>
          <a:xfrm>
            <a:off x="642910" y="642918"/>
            <a:ext cx="806489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Образовательная деятельность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124744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образовательной деятельности воспитанникам предлагаются занятия по программам дополнительного образования: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4" y="1916832"/>
          <a:ext cx="8892479" cy="4584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435"/>
                <a:gridCol w="2092348"/>
                <a:gridCol w="4184696"/>
              </a:tblGrid>
              <a:tr h="3608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854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Социально-педагогическое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Студия 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Lingua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&amp; 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Social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Детский 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медиацентр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(пресс-центр) «Журналистика», «Мир психологии», «Английский язык. Комикс-тайм», «Английский язык. 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MultiEnglish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», «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Engleash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», «Академия лидера».</a:t>
                      </a:r>
                      <a:endParaRPr lang="ru-RU" dirty="0"/>
                    </a:p>
                  </a:txBody>
                  <a:tcPr/>
                </a:tc>
              </a:tr>
              <a:tr h="631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Художественное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Студия АРТ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«Волшебная кисть», «Живая музыка», «Живопись».</a:t>
                      </a:r>
                      <a:endParaRPr lang="ru-RU" dirty="0"/>
                    </a:p>
                  </a:txBody>
                  <a:tcPr/>
                </a:tc>
              </a:tr>
              <a:tr h="63156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Физкультурно-спортивное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«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Суолдьут</a:t>
                      </a:r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».</a:t>
                      </a:r>
                      <a:endParaRPr lang="ru-RU" dirty="0"/>
                    </a:p>
                  </a:txBody>
                  <a:tcPr/>
                </a:tc>
              </a:tr>
              <a:tr h="63156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Техническое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Предкванториум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«Робототехника», «3d моделирование»</a:t>
                      </a:r>
                      <a:endParaRPr lang="ru-RU" dirty="0"/>
                    </a:p>
                  </a:txBody>
                  <a:tcPr/>
                </a:tc>
              </a:tr>
              <a:tr h="63156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Естественнонаучное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Предкванториум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«Среда обитания».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43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7" name="Подзаголовок 5"/>
          <p:cNvSpPr txBox="1">
            <a:spLocks/>
          </p:cNvSpPr>
          <p:nvPr/>
        </p:nvSpPr>
        <p:spPr>
          <a:xfrm>
            <a:off x="571472" y="571480"/>
            <a:ext cx="806489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МИССИЯ</a:t>
            </a:r>
            <a:r>
              <a:rPr lang="ru-RU" sz="3200" b="1" noProof="0" dirty="0" smtClean="0">
                <a:solidFill>
                  <a:srgbClr val="FF00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ЦЕНТРА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219552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17585" algn="just">
              <a:spcBef>
                <a:spcPct val="20000"/>
              </a:spcBef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Центр «Сосновый бор» - это самообучающаяся организация, которая ориентирована на благополучие, здоровье и счастье детей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342900" lvl="0" indent="17585" algn="ctr">
              <a:spcBef>
                <a:spcPct val="20000"/>
              </a:spcBef>
            </a:pPr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НАШЕ ВИДЕНИЕ</a:t>
            </a:r>
          </a:p>
          <a:p>
            <a:pPr marL="342900" lvl="0" indent="17585" algn="just">
              <a:spcBef>
                <a:spcPct val="20000"/>
              </a:spcBef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Создание инновационной площадки круглогодичного отдыха и оздоровления на территории Северо-Востока и Арктики, ориентированной на воспитание любознательных, знающих, неравнодушных молодых людей, которые станут достойными гражданами мира за счет осознанного развития взаимопонимания и взаимоуважения между другими культурами</a:t>
            </a:r>
          </a:p>
          <a:p>
            <a:pPr marL="342900" lvl="0" indent="17585" algn="ctr">
              <a:spcBef>
                <a:spcPct val="20000"/>
              </a:spcBef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5" name="Подзаголовок 5"/>
          <p:cNvSpPr txBox="1">
            <a:spLocks/>
          </p:cNvSpPr>
          <p:nvPr/>
        </p:nvSpPr>
        <p:spPr>
          <a:xfrm>
            <a:off x="539552" y="620688"/>
            <a:ext cx="8136904" cy="23762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Инклюзивная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среда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Методическая поддержка ИИТО Юнеско г. Москва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Взаимодействие с благотворительным фондом РС(Я) «</a:t>
            </a:r>
            <a:r>
              <a:rPr lang="ru-RU" sz="24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Харысхал</a:t>
            </a:r>
            <a:r>
              <a:rPr lang="ru-RU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Участие в реализации федеральной программы «Доступная среда»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sz="24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sz="24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23" y="3392996"/>
            <a:ext cx="4032448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941" y="2996952"/>
            <a:ext cx="2520279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3140968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9138">
              <a:buAutoNum type="arabicPeriod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Модуль «Цифровая лаборатория»</a:t>
            </a:r>
          </a:p>
          <a:p>
            <a:pPr indent="719138">
              <a:buAutoNum type="arabicPeriod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Модуль «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лаборатория» (робототехника,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3Д проектирование)</a:t>
            </a:r>
          </a:p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одзаголовок 5"/>
          <p:cNvSpPr txBox="1">
            <a:spLocks/>
          </p:cNvSpPr>
          <p:nvPr/>
        </p:nvSpPr>
        <p:spPr>
          <a:xfrm>
            <a:off x="285720" y="692696"/>
            <a:ext cx="8318728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РИП «Модель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предкванториума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условиях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организации отдыха и оздоровления детей»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62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2416820"/>
            <a:ext cx="7528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9138">
              <a:buAutoNum type="arabicPeriod"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CAS-форум «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Суолдьут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pPr indent="719138">
              <a:buAutoNum type="arabicPeriod"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CAS-форум «Творческая мастерская».</a:t>
            </a:r>
          </a:p>
          <a:p>
            <a:pPr indent="719138">
              <a:buAutoNum type="arabicPeriod"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STEM-технологии</a:t>
            </a:r>
          </a:p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" name="Подзаголовок 5"/>
          <p:cNvSpPr txBox="1">
            <a:spLocks/>
          </p:cNvSpPr>
          <p:nvPr/>
        </p:nvSpPr>
        <p:spPr>
          <a:xfrm>
            <a:off x="539552" y="980728"/>
            <a:ext cx="806489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Внедрение элементов программ международных стандартов в дополнительное образование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3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5"/>
          <p:cNvSpPr txBox="1">
            <a:spLocks/>
          </p:cNvSpPr>
          <p:nvPr/>
        </p:nvSpPr>
        <p:spPr>
          <a:xfrm>
            <a:off x="642910" y="357166"/>
            <a:ext cx="806489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14282" y="939682"/>
            <a:ext cx="89297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149600" algn="ctr"/>
                <a:tab pos="5200650" algn="l"/>
              </a:tabLst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Работа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№1  «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Административное обеспечение деятельности организаций в сфере организации отдыха и оздоровления»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2060849"/>
          <a:ext cx="8424936" cy="3888431"/>
        </p:xfrm>
        <a:graphic>
          <a:graphicData uri="http://schemas.openxmlformats.org/drawingml/2006/table">
            <a:tbl>
              <a:tblPr/>
              <a:tblGrid>
                <a:gridCol w="499502"/>
                <a:gridCol w="2236368"/>
                <a:gridCol w="745748"/>
                <a:gridCol w="1615057"/>
                <a:gridCol w="3328261"/>
              </a:tblGrid>
              <a:tr h="807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№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Отчеты 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всего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Куда направлено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Результаты 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06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Мониторинг подготовки к оздоровительной кампании в 2018 г. субъектов Российской Федерации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Минобрнауки</a:t>
                      </a: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РФ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Роспотребнадзор</a:t>
                      </a: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по РС(Я)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Ежемесячно с мая по октябрь месяцы: “Мониторинг проведения летней оздоровительной кампании” (6 таблиц).  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Отчет размещен на официальном автоматизированном интернет-ресурсе- https://cabinet.mon.gov.ru/region/SitePages/oper.aspx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5"/>
          <p:cNvSpPr txBox="1">
            <a:spLocks/>
          </p:cNvSpPr>
          <p:nvPr/>
        </p:nvSpPr>
        <p:spPr>
          <a:xfrm>
            <a:off x="642910" y="357166"/>
            <a:ext cx="806489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14282" y="939682"/>
            <a:ext cx="89297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149600" algn="ctr"/>
                <a:tab pos="5200650" algn="l"/>
              </a:tabLst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Работа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№1  «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Административное обеспечение деятельности организаций в сфере организации отдыха и оздоровления»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956237"/>
          <a:ext cx="8424936" cy="3921035"/>
        </p:xfrm>
        <a:graphic>
          <a:graphicData uri="http://schemas.openxmlformats.org/drawingml/2006/table">
            <a:tbl>
              <a:tblPr/>
              <a:tblGrid>
                <a:gridCol w="499502"/>
                <a:gridCol w="2236368"/>
                <a:gridCol w="745748"/>
                <a:gridCol w="1615057"/>
                <a:gridCol w="3328261"/>
              </a:tblGrid>
              <a:tr h="807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№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Отчеты 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всего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Куда направлено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Результаты 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32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Реестр организаций отдыха и оздоровления детей РС(Я), всего 670 (санаторные, загородные, ЛТО, палаточные, дневные)</a:t>
                      </a:r>
                      <a:endParaRPr lang="ru-RU" sz="1600" b="1" kern="1200" dirty="0" err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Минобрнауки РФ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Роспотребнадзор по РС(Я)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ГУ МЧС России по РС(Я)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МВД по РС(Я)</a:t>
                      </a: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Реестр, планируемых и отработавших организаций отдыха и оздоровления детей РС(Я) в летний период 2018 г. размещен на официальном интернет-портале: саха-отдых-детей.рф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Ежемесячно актуализируется 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473" marR="6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5"/>
          <p:cNvSpPr txBox="1">
            <a:spLocks/>
          </p:cNvSpPr>
          <p:nvPr/>
        </p:nvSpPr>
        <p:spPr>
          <a:xfrm>
            <a:off x="642910" y="357166"/>
            <a:ext cx="806489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14282" y="631906"/>
            <a:ext cx="89297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149600" algn="ctr"/>
                <a:tab pos="5200650" algn="l"/>
              </a:tabLst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Работа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№1  «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Административное обеспечение деятельности организаций в сфере организации отдыха и оздоровления»                Отчеты по итогам летней оздоровительной кампании 2017 года и план работы на 2018 год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2220473"/>
          <a:ext cx="8424936" cy="4104722"/>
        </p:xfrm>
        <a:graphic>
          <a:graphicData uri="http://schemas.openxmlformats.org/drawingml/2006/table">
            <a:tbl>
              <a:tblPr/>
              <a:tblGrid>
                <a:gridCol w="743813"/>
                <a:gridCol w="2353808"/>
                <a:gridCol w="1115283"/>
                <a:gridCol w="4212032"/>
              </a:tblGrid>
              <a:tr h="4886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№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Куда направлено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всего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52425" algn="l"/>
                          <a:tab pos="1866265" algn="ctr"/>
                        </a:tabLs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Форма отчета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Правительство РФ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исп. п. 44 плана мероприятий Национальной стратегии в интересах детей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Уполномоченный по правам ребенка РФ и РС(Я)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запросу п.1 ст. 12 Закона РС(Я) от 05.02.2003 (март,  сентябрь 2018 г.)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Информация о летней оздоровительной кампании 2018 года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6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Правительство РС(Я), Республиканская межведомственной комиссии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Ежегодный доклад РС(Я) по основным направлениям деятельности социально-экономического развития РС(Я)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5"/>
          <p:cNvSpPr txBox="1">
            <a:spLocks/>
          </p:cNvSpPr>
          <p:nvPr/>
        </p:nvSpPr>
        <p:spPr>
          <a:xfrm>
            <a:off x="642910" y="357166"/>
            <a:ext cx="806489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14282" y="631906"/>
            <a:ext cx="89297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149600" algn="ctr"/>
                <a:tab pos="5200650" algn="l"/>
              </a:tabLst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Работа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№1  «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Административное обеспечение деятельности организаций в сфере организации отдыха и оздоровления»                Отчеты по итогам летней оздоровительной кампании 2017 года и план работы на 2018 год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528" y="2060848"/>
          <a:ext cx="8640960" cy="3949418"/>
        </p:xfrm>
        <a:graphic>
          <a:graphicData uri="http://schemas.openxmlformats.org/drawingml/2006/table">
            <a:tbl>
              <a:tblPr/>
              <a:tblGrid>
                <a:gridCol w="576064"/>
                <a:gridCol w="2880320"/>
                <a:gridCol w="864543"/>
                <a:gridCol w="4320033"/>
              </a:tblGrid>
              <a:tr h="5719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№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Куда направлено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всего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52425" algn="l"/>
                          <a:tab pos="1866265" algn="ctr"/>
                        </a:tabLs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Форма отчета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1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Министерство экономики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РС (Я)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 исполнении подпрограммы  "Отдых и оздоровление детей"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Министерство  образования и науки РС(Я)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Публичный доклад  по итогам отчетного года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9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Прокуратура РС(Я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запросу ежемесячно с мая по сентябрь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Счетной палате РС(Я)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 запросу о</a:t>
                      </a: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 исполнении подпрограммы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ah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"Отдых и оздоровление детей" ГПРО </a:t>
                      </a: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ah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5536" y="1035893"/>
            <a:ext cx="82868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летний период 2018 года функционировали </a:t>
            </a:r>
            <a:r>
              <a:rPr lang="ru-RU" sz="28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все запланированные 670 организаций отдыха и оздоровления детей: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008607"/>
              </p:ext>
            </p:extLst>
          </p:nvPr>
        </p:nvGraphicFramePr>
        <p:xfrm>
          <a:off x="611560" y="2727883"/>
          <a:ext cx="8064896" cy="3149389"/>
        </p:xfrm>
        <a:graphic>
          <a:graphicData uri="http://schemas.openxmlformats.org/drawingml/2006/table">
            <a:tbl>
              <a:tblPr/>
              <a:tblGrid>
                <a:gridCol w="5626641"/>
                <a:gridCol w="2438255"/>
              </a:tblGrid>
              <a:tr h="19570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Тип лагеря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Лагерь с дневным пребыванием детей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512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Загородный стационарный оздоровительный лагерь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44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Санаторий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934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Лагерь труда и отдыха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37 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Палаточный лагерь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71</a:t>
                      </a:r>
                      <a:endParaRPr lang="ru-RU" sz="2400" b="1" kern="1200" dirty="0" smtClean="0">
                        <a:solidFill>
                          <a:schemeClr val="tx2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72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008607"/>
              </p:ext>
            </p:extLst>
          </p:nvPr>
        </p:nvGraphicFramePr>
        <p:xfrm>
          <a:off x="1043608" y="1196752"/>
          <a:ext cx="7272808" cy="4696207"/>
        </p:xfrm>
        <a:graphic>
          <a:graphicData uri="http://schemas.openxmlformats.org/drawingml/2006/table">
            <a:tbl>
              <a:tblPr/>
              <a:tblGrid>
                <a:gridCol w="4040660"/>
                <a:gridCol w="1481164"/>
                <a:gridCol w="1750984"/>
              </a:tblGrid>
              <a:tr h="19570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Показатели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Общее число детей школьного возраста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136 718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140 125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Общее число оздоровленных детей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69 415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70 763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Число детей, оздоровленных в ЛОУ РС(Я)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63 735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63 020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934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Всего оздоровленных детей ТЖС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43 047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43 300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Выезд в лагеря за пределы республики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5 680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7 743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798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56895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Итоги конкурса летних лагерей 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Победители </a:t>
            </a:r>
            <a:r>
              <a:rPr lang="ru-RU" sz="1400" b="1" dirty="0">
                <a:solidFill>
                  <a:schemeClr val="tx2"/>
                </a:solidFill>
              </a:rPr>
              <a:t>по типам организаций отдыха и оздоровления детей: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Программы  загородных стационарных лагерей: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 место– городской округ «</a:t>
            </a:r>
            <a:r>
              <a:rPr lang="ru-RU" sz="1400" b="1" dirty="0" err="1">
                <a:solidFill>
                  <a:schemeClr val="tx2"/>
                </a:solidFill>
              </a:rPr>
              <a:t>Жатай</a:t>
            </a:r>
            <a:r>
              <a:rPr lang="ru-RU" sz="1400" b="1" dirty="0">
                <a:solidFill>
                  <a:schemeClr val="tx2"/>
                </a:solidFill>
              </a:rPr>
              <a:t>», лагерь «Орленок» 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II место - </a:t>
            </a:r>
            <a:r>
              <a:rPr lang="ru-RU" sz="1400" b="1" dirty="0" err="1">
                <a:solidFill>
                  <a:schemeClr val="tx2"/>
                </a:solidFill>
              </a:rPr>
              <a:t>Чурапчинский</a:t>
            </a:r>
            <a:r>
              <a:rPr lang="ru-RU" sz="1400" b="1" dirty="0">
                <a:solidFill>
                  <a:schemeClr val="tx2"/>
                </a:solidFill>
              </a:rPr>
              <a:t> улус, лагерь «</a:t>
            </a:r>
            <a:r>
              <a:rPr lang="ru-RU" sz="1400" b="1" dirty="0" err="1">
                <a:solidFill>
                  <a:schemeClr val="tx2"/>
                </a:solidFill>
              </a:rPr>
              <a:t>Кустук</a:t>
            </a:r>
            <a:r>
              <a:rPr lang="ru-RU" sz="1400" b="1" dirty="0">
                <a:solidFill>
                  <a:schemeClr val="tx2"/>
                </a:solidFill>
              </a:rPr>
              <a:t>».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III место- </a:t>
            </a:r>
            <a:r>
              <a:rPr lang="ru-RU" sz="1400" b="1" dirty="0" err="1">
                <a:solidFill>
                  <a:schemeClr val="tx2"/>
                </a:solidFill>
              </a:rPr>
              <a:t>Мегино-Кангаласский</a:t>
            </a:r>
            <a:r>
              <a:rPr lang="ru-RU" sz="1400" b="1" dirty="0">
                <a:solidFill>
                  <a:schemeClr val="tx2"/>
                </a:solidFill>
              </a:rPr>
              <a:t> улус, лагеря «Юность»  </a:t>
            </a:r>
          </a:p>
          <a:p>
            <a:endParaRPr lang="ru-RU" sz="1400" b="1" dirty="0" smtClean="0">
              <a:solidFill>
                <a:schemeClr val="tx2"/>
              </a:solidFill>
            </a:endParaRPr>
          </a:p>
          <a:p>
            <a:r>
              <a:rPr lang="ru-RU" sz="1400" b="1" dirty="0" smtClean="0">
                <a:solidFill>
                  <a:schemeClr val="tx2"/>
                </a:solidFill>
              </a:rPr>
              <a:t>Программы </a:t>
            </a:r>
            <a:r>
              <a:rPr lang="ru-RU" sz="1400" b="1" dirty="0">
                <a:solidFill>
                  <a:schemeClr val="tx2"/>
                </a:solidFill>
              </a:rPr>
              <a:t>палаточных лагерей: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 место- </a:t>
            </a:r>
            <a:r>
              <a:rPr lang="ru-RU" sz="1400" b="1" dirty="0" err="1">
                <a:solidFill>
                  <a:schemeClr val="tx2"/>
                </a:solidFill>
              </a:rPr>
              <a:t>Сунтарский</a:t>
            </a:r>
            <a:r>
              <a:rPr lang="ru-RU" sz="1400" b="1" dirty="0">
                <a:solidFill>
                  <a:schemeClr val="tx2"/>
                </a:solidFill>
              </a:rPr>
              <a:t> улус, программа "Зеленая аптека моей местности" 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II место- </a:t>
            </a:r>
            <a:r>
              <a:rPr lang="ru-RU" sz="1400" b="1" dirty="0" err="1">
                <a:solidFill>
                  <a:schemeClr val="tx2"/>
                </a:solidFill>
              </a:rPr>
              <a:t>Олекминский</a:t>
            </a:r>
            <a:r>
              <a:rPr lang="ru-RU" sz="1400" b="1" dirty="0">
                <a:solidFill>
                  <a:schemeClr val="tx2"/>
                </a:solidFill>
              </a:rPr>
              <a:t> район, программа лагеря «Охотники за сенсациями»</a:t>
            </a:r>
          </a:p>
          <a:p>
            <a:r>
              <a:rPr lang="ru-RU" sz="1400" b="1" dirty="0" smtClean="0">
                <a:solidFill>
                  <a:schemeClr val="tx2"/>
                </a:solidFill>
              </a:rPr>
              <a:t>III место - </a:t>
            </a:r>
            <a:r>
              <a:rPr lang="ru-RU" sz="1400" b="1" dirty="0" err="1" smtClean="0">
                <a:solidFill>
                  <a:schemeClr val="tx2"/>
                </a:solidFill>
              </a:rPr>
              <a:t>Чурапчинский</a:t>
            </a:r>
            <a:r>
              <a:rPr lang="ru-RU" sz="1400" b="1" dirty="0" smtClean="0">
                <a:solidFill>
                  <a:schemeClr val="tx2"/>
                </a:solidFill>
              </a:rPr>
              <a:t> улус, лагерь «</a:t>
            </a:r>
            <a:r>
              <a:rPr lang="ru-RU" sz="1400" b="1" dirty="0" err="1" smtClean="0">
                <a:solidFill>
                  <a:schemeClr val="tx2"/>
                </a:solidFill>
              </a:rPr>
              <a:t>Уус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  <a:r>
              <a:rPr lang="ru-RU" sz="1400" b="1" dirty="0" err="1" smtClean="0">
                <a:solidFill>
                  <a:schemeClr val="tx2"/>
                </a:solidFill>
              </a:rPr>
              <a:t>кыЬата</a:t>
            </a:r>
            <a:r>
              <a:rPr lang="ru-RU" sz="1400" b="1" dirty="0" smtClean="0">
                <a:solidFill>
                  <a:schemeClr val="tx2"/>
                </a:solidFill>
              </a:rPr>
              <a:t>», Городской </a:t>
            </a:r>
            <a:r>
              <a:rPr lang="ru-RU" sz="1400" b="1" dirty="0">
                <a:solidFill>
                  <a:schemeClr val="tx2"/>
                </a:solidFill>
              </a:rPr>
              <a:t>округ «</a:t>
            </a:r>
            <a:r>
              <a:rPr lang="ru-RU" sz="1400" b="1" dirty="0" err="1">
                <a:solidFill>
                  <a:schemeClr val="tx2"/>
                </a:solidFill>
              </a:rPr>
              <a:t>Жатай</a:t>
            </a:r>
            <a:r>
              <a:rPr lang="ru-RU" sz="1400" b="1" dirty="0">
                <a:solidFill>
                  <a:schemeClr val="tx2"/>
                </a:solidFill>
              </a:rPr>
              <a:t>», </a:t>
            </a:r>
            <a:r>
              <a:rPr lang="ru-RU" sz="1400" b="1" dirty="0" smtClean="0">
                <a:solidFill>
                  <a:schemeClr val="tx2"/>
                </a:solidFill>
              </a:rPr>
              <a:t>программа </a:t>
            </a:r>
            <a:r>
              <a:rPr lang="ru-RU" sz="1400" b="1" dirty="0">
                <a:solidFill>
                  <a:schemeClr val="tx2"/>
                </a:solidFill>
              </a:rPr>
              <a:t>«Моя малая Родина» </a:t>
            </a:r>
          </a:p>
          <a:p>
            <a:endParaRPr lang="ru-RU" sz="1400" b="1" dirty="0">
              <a:solidFill>
                <a:schemeClr val="tx2"/>
              </a:solidFill>
            </a:endParaRPr>
          </a:p>
          <a:p>
            <a:r>
              <a:rPr lang="ru-RU" sz="1400" b="1" dirty="0">
                <a:solidFill>
                  <a:schemeClr val="tx2"/>
                </a:solidFill>
              </a:rPr>
              <a:t>Программы лагерей труда и отдыха: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</a:rPr>
              <a:t>I </a:t>
            </a:r>
            <a:r>
              <a:rPr lang="ru-RU" sz="1400" b="1" dirty="0">
                <a:solidFill>
                  <a:schemeClr val="tx2"/>
                </a:solidFill>
              </a:rPr>
              <a:t>место- </a:t>
            </a:r>
            <a:r>
              <a:rPr lang="ru-RU" sz="1400" b="1" dirty="0" err="1">
                <a:solidFill>
                  <a:schemeClr val="tx2"/>
                </a:solidFill>
              </a:rPr>
              <a:t>Верхоянский</a:t>
            </a:r>
            <a:r>
              <a:rPr lang="ru-RU" sz="1400" b="1" dirty="0">
                <a:solidFill>
                  <a:schemeClr val="tx2"/>
                </a:solidFill>
              </a:rPr>
              <a:t> улус, лагерь "</a:t>
            </a:r>
            <a:r>
              <a:rPr lang="ru-RU" sz="1400" b="1" dirty="0" err="1">
                <a:solidFill>
                  <a:schemeClr val="tx2"/>
                </a:solidFill>
              </a:rPr>
              <a:t>Көдөй</a:t>
            </a:r>
            <a:r>
              <a:rPr lang="ru-RU" sz="1400" b="1" dirty="0">
                <a:solidFill>
                  <a:schemeClr val="tx2"/>
                </a:solidFill>
              </a:rPr>
              <a:t>" 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II место - </a:t>
            </a:r>
            <a:r>
              <a:rPr lang="ru-RU" sz="1400" b="1" dirty="0" err="1">
                <a:solidFill>
                  <a:schemeClr val="tx2"/>
                </a:solidFill>
              </a:rPr>
              <a:t>Томпонский</a:t>
            </a:r>
            <a:r>
              <a:rPr lang="ru-RU" sz="1400" b="1" dirty="0">
                <a:solidFill>
                  <a:schemeClr val="tx2"/>
                </a:solidFill>
              </a:rPr>
              <a:t> район, МБОУ «</a:t>
            </a:r>
            <a:r>
              <a:rPr lang="ru-RU" sz="1400" b="1" dirty="0" err="1">
                <a:solidFill>
                  <a:schemeClr val="tx2"/>
                </a:solidFill>
              </a:rPr>
              <a:t>Мегино-Алданская</a:t>
            </a:r>
            <a:r>
              <a:rPr lang="ru-RU" sz="1400" b="1" dirty="0">
                <a:solidFill>
                  <a:schemeClr val="tx2"/>
                </a:solidFill>
              </a:rPr>
              <a:t> средняя общеобразовательная школа им. Е.П. </a:t>
            </a:r>
            <a:r>
              <a:rPr lang="ru-RU" sz="1400" b="1" dirty="0" err="1">
                <a:solidFill>
                  <a:schemeClr val="tx2"/>
                </a:solidFill>
              </a:rPr>
              <a:t>Неймохова</a:t>
            </a:r>
            <a:r>
              <a:rPr lang="ru-RU" sz="1400" b="1" dirty="0">
                <a:solidFill>
                  <a:schemeClr val="tx2"/>
                </a:solidFill>
              </a:rPr>
              <a:t>». 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III место - </a:t>
            </a:r>
            <a:r>
              <a:rPr lang="ru-RU" sz="1400" b="1" dirty="0" err="1">
                <a:solidFill>
                  <a:schemeClr val="tx2"/>
                </a:solidFill>
              </a:rPr>
              <a:t>Оймяконский</a:t>
            </a:r>
            <a:r>
              <a:rPr lang="ru-RU" sz="1400" b="1" dirty="0">
                <a:solidFill>
                  <a:schemeClr val="tx2"/>
                </a:solidFill>
              </a:rPr>
              <a:t> улус, программа "</a:t>
            </a:r>
            <a:r>
              <a:rPr lang="ru-RU" sz="1400" b="1" dirty="0" err="1">
                <a:solidFill>
                  <a:schemeClr val="tx2"/>
                </a:solidFill>
              </a:rPr>
              <a:t>Сордоннох</a:t>
            </a:r>
            <a:r>
              <a:rPr lang="ru-RU" sz="1400" b="1" dirty="0">
                <a:solidFill>
                  <a:schemeClr val="tx2"/>
                </a:solidFill>
              </a:rPr>
              <a:t>-Тур" </a:t>
            </a:r>
          </a:p>
          <a:p>
            <a:endParaRPr lang="ru-RU" sz="1400" b="1" dirty="0">
              <a:solidFill>
                <a:schemeClr val="tx2"/>
              </a:solidFill>
            </a:endParaRPr>
          </a:p>
          <a:p>
            <a:r>
              <a:rPr lang="ru-RU" sz="1400" b="1" dirty="0">
                <a:solidFill>
                  <a:schemeClr val="tx2"/>
                </a:solidFill>
              </a:rPr>
              <a:t>Программы лагерей с дневным пребыванием: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 место – </a:t>
            </a:r>
            <a:r>
              <a:rPr lang="ru-RU" sz="1400" b="1" dirty="0" err="1">
                <a:solidFill>
                  <a:schemeClr val="tx2"/>
                </a:solidFill>
              </a:rPr>
              <a:t>Оленекский</a:t>
            </a:r>
            <a:r>
              <a:rPr lang="ru-RU" sz="1400" b="1" dirty="0">
                <a:solidFill>
                  <a:schemeClr val="tx2"/>
                </a:solidFill>
              </a:rPr>
              <a:t> эвенкийский национальный район, программа «</a:t>
            </a:r>
            <a:r>
              <a:rPr lang="ru-RU" sz="1400" b="1" dirty="0" err="1">
                <a:solidFill>
                  <a:schemeClr val="tx2"/>
                </a:solidFill>
              </a:rPr>
              <a:t>ДюгАрт</a:t>
            </a:r>
            <a:r>
              <a:rPr lang="ru-RU" sz="1400" b="1" dirty="0">
                <a:solidFill>
                  <a:schemeClr val="tx2"/>
                </a:solidFill>
              </a:rPr>
              <a:t>» (</a:t>
            </a:r>
            <a:r>
              <a:rPr lang="ru-RU" sz="1400" b="1" dirty="0" smtClean="0">
                <a:solidFill>
                  <a:schemeClr val="tx2"/>
                </a:solidFill>
              </a:rPr>
              <a:t>Искусство-Арт), Мирный </a:t>
            </a:r>
            <a:r>
              <a:rPr lang="ru-RU" sz="1400" b="1" dirty="0">
                <a:solidFill>
                  <a:schemeClr val="tx2"/>
                </a:solidFill>
              </a:rPr>
              <a:t>район, программа «Таёжными тропами первых геологов».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II место – </a:t>
            </a:r>
            <a:r>
              <a:rPr lang="ru-RU" sz="1400" b="1" dirty="0" err="1">
                <a:solidFill>
                  <a:schemeClr val="tx2"/>
                </a:solidFill>
              </a:rPr>
              <a:t>Мирнинский</a:t>
            </a:r>
            <a:r>
              <a:rPr lang="ru-RU" sz="1400" b="1" dirty="0">
                <a:solidFill>
                  <a:schemeClr val="tx2"/>
                </a:solidFill>
              </a:rPr>
              <a:t> район, лагерь «Солнышко» («АЛРОСА</a:t>
            </a:r>
            <a:r>
              <a:rPr lang="ru-RU" sz="1400" b="1" dirty="0" smtClean="0">
                <a:solidFill>
                  <a:schemeClr val="tx2"/>
                </a:solidFill>
              </a:rPr>
              <a:t>»), «</a:t>
            </a:r>
            <a:r>
              <a:rPr lang="ru-RU" sz="1400" b="1" dirty="0" err="1" smtClean="0">
                <a:solidFill>
                  <a:schemeClr val="tx2"/>
                </a:solidFill>
              </a:rPr>
              <a:t>Жатай</a:t>
            </a:r>
            <a:r>
              <a:rPr lang="ru-RU" sz="1400" b="1" dirty="0">
                <a:solidFill>
                  <a:schemeClr val="tx2"/>
                </a:solidFill>
              </a:rPr>
              <a:t>», лагерь «Моя малая Родина»</a:t>
            </a:r>
          </a:p>
          <a:p>
            <a:r>
              <a:rPr lang="ru-RU" sz="1400" b="1" dirty="0">
                <a:solidFill>
                  <a:schemeClr val="tx2"/>
                </a:solidFill>
              </a:rPr>
              <a:t>III место- </a:t>
            </a:r>
            <a:r>
              <a:rPr lang="ru-RU" sz="1400" b="1" dirty="0" err="1">
                <a:solidFill>
                  <a:schemeClr val="tx2"/>
                </a:solidFill>
              </a:rPr>
              <a:t>Верхневилюйский</a:t>
            </a:r>
            <a:r>
              <a:rPr lang="ru-RU" sz="1400" b="1" dirty="0">
                <a:solidFill>
                  <a:schemeClr val="tx2"/>
                </a:solidFill>
              </a:rPr>
              <a:t> улус, лагерь «</a:t>
            </a:r>
            <a:r>
              <a:rPr lang="ru-RU" sz="1400" b="1" dirty="0" err="1" smtClean="0">
                <a:solidFill>
                  <a:schemeClr val="tx2"/>
                </a:solidFill>
              </a:rPr>
              <a:t>Дьулуур</a:t>
            </a:r>
            <a:r>
              <a:rPr lang="ru-RU" sz="1400" b="1" dirty="0" smtClean="0">
                <a:solidFill>
                  <a:schemeClr val="tx2"/>
                </a:solidFill>
              </a:rPr>
              <a:t>», </a:t>
            </a:r>
            <a:r>
              <a:rPr lang="ru-RU" sz="1400" b="1" dirty="0" err="1" smtClean="0">
                <a:solidFill>
                  <a:schemeClr val="tx2"/>
                </a:solidFill>
              </a:rPr>
              <a:t>Сунтарский</a:t>
            </a:r>
            <a:r>
              <a:rPr lang="ru-RU" sz="1400" b="1" dirty="0" smtClean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район, « Архитектурное наследие родного края»</a:t>
            </a:r>
          </a:p>
          <a:p>
            <a:endParaRPr lang="ru-RU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42910" y="1142984"/>
            <a:ext cx="778674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Основные направления деятельности:</a:t>
            </a:r>
          </a:p>
          <a:p>
            <a:endParaRPr lang="ru-RU" sz="24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63538" lvl="0" indent="-363538"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Дошкольное образование;</a:t>
            </a:r>
          </a:p>
          <a:p>
            <a:pPr marL="363538" lvl="0" indent="-363538"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Организация учебно-воспитательного процесса  (студии, лаборатории, досуг);</a:t>
            </a:r>
          </a:p>
          <a:p>
            <a:pPr marL="363538" lvl="0" indent="-363538"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Оздоровление (спорт, психологическая служба, медицина);</a:t>
            </a:r>
          </a:p>
          <a:p>
            <a:pPr marL="363538" lvl="0" indent="-363538"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Методическая и инновационная деятельность (участие в крупных проектах республики, разработка и реализация образовательных проектов);</a:t>
            </a:r>
          </a:p>
          <a:p>
            <a:pPr marL="363538" lvl="0" indent="-363538"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Координация и организация отдыха и оздоровления детей в республике.</a:t>
            </a:r>
          </a:p>
          <a:p>
            <a:pPr indent="363538" algn="just"/>
            <a:endParaRPr lang="ru-RU" sz="2200" b="1" dirty="0">
              <a:solidFill>
                <a:schemeClr val="accent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53" y="609355"/>
            <a:ext cx="8090093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5"/>
          <p:cNvSpPr txBox="1">
            <a:spLocks/>
          </p:cNvSpPr>
          <p:nvPr/>
        </p:nvSpPr>
        <p:spPr>
          <a:xfrm>
            <a:off x="642910" y="357166"/>
            <a:ext cx="806489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14282" y="1239803"/>
            <a:ext cx="85341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149600" algn="ctr"/>
                <a:tab pos="5200650" algn="l"/>
              </a:tabLst>
            </a:pP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Работа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№2</a:t>
            </a:r>
            <a:r>
              <a:rPr kumimoji="0" lang="ru-RU" sz="2000" b="1" i="0" u="sng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«</a:t>
            </a:r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Организация и проведение общественно-значимых мероприятий в сфере образования, науки и молодежной политики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95535" y="2492896"/>
          <a:ext cx="8499413" cy="1542288"/>
        </p:xfrm>
        <a:graphic>
          <a:graphicData uri="http://schemas.openxmlformats.org/drawingml/2006/table">
            <a:tbl>
              <a:tblPr/>
              <a:tblGrid>
                <a:gridCol w="3135030"/>
                <a:gridCol w="1254012"/>
                <a:gridCol w="1463014"/>
                <a:gridCol w="1393346"/>
                <a:gridCol w="1254011"/>
              </a:tblGrid>
              <a:tr h="45938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Единица измерения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Планируемое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значение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Фактическое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значение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Причины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отклонения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619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Организация и проведение общественно-значимых мероприятий в сфере образования, науки и молодежной политики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количество проведенных мероприятий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отсутствуют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7158" y="752143"/>
            <a:ext cx="853532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ru-RU" sz="4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Мероприятия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just">
              <a:buFont typeface="Wingdings" pitchFamily="2" charset="2"/>
              <a:buChar char="v"/>
            </a:pP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III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республиканские соревнования народов Севера «Игры детей Арктики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Школа международного обмена «</a:t>
            </a:r>
            <a:r>
              <a:rPr lang="ru-RU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</a:t>
            </a:r>
            <a:r>
              <a:rPr lang="en-US" sz="2400" b="1" dirty="0" err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lors</a:t>
            </a:r>
            <a:r>
              <a:rPr lang="en-US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on </a:t>
            </a:r>
            <a:r>
              <a:rPr lang="en-US" sz="2400" b="1" dirty="0" err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parle</a:t>
            </a:r>
            <a:r>
              <a:rPr lang="en-US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!» </a:t>
            </a:r>
            <a:r>
              <a:rPr lang="ru-RU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школьников из Франции г. Труа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Англо-мультимедийная школа журналистики в </a:t>
            </a:r>
            <a:r>
              <a:rPr lang="ru-RU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рамках подготовки к Международным интеллектуальным играм 2018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Летняя международная школа «Арктический вызов» школьников из Гонконга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Кремлевская Елка и Елка Главы </a:t>
            </a:r>
            <a:r>
              <a:rPr lang="ru-RU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РС(Я)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1036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105273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Франко-якутская языковая смена «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Аlors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parle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!» с участием учащихся из французского колледжа Сен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Доминик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Савио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 5 по 12 мая 2018 г.</a:t>
            </a:r>
          </a:p>
        </p:txBody>
      </p:sp>
      <p:pic>
        <p:nvPicPr>
          <p:cNvPr id="89090" name="Picture 2" descr="http://sosnovybor-ykt.ru/wp-content/uploads/2018/05/IMG_4114-11-05-18-10-05-45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3381840" cy="4509120"/>
          </a:xfrm>
          <a:prstGeom prst="rect">
            <a:avLst/>
          </a:prstGeom>
          <a:noFill/>
        </p:spPr>
      </p:pic>
      <p:pic>
        <p:nvPicPr>
          <p:cNvPr id="89092" name="Picture 4" descr="http://sosnovybor-ykt.ru/wp-content/uploads/2018/05/IMG_4117-11-05-18-10-05-45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72816"/>
            <a:ext cx="3312368" cy="4416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83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99592" y="126876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Программа “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Arctic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Challenge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2018” в рамках школы международного обмена в Центре «Сосновый бор» с 21 июля -3 августа 2018 г.. </a:t>
            </a:r>
          </a:p>
        </p:txBody>
      </p:sp>
      <p:pic>
        <p:nvPicPr>
          <p:cNvPr id="9218" name="Picture 2" descr="https://sosnovybor-ykt.ru/wp-content/uploads/2018/07/wsi-imageoptim-7082d544-b2f1-4a92-ae8f-c4ffa7d567bb-8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988840"/>
            <a:ext cx="6035824" cy="4526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8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500034" y="931918"/>
            <a:ext cx="82153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Поступления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от иной приносящей доход деятельности (внебюджетной 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790909"/>
              </p:ext>
            </p:extLst>
          </p:nvPr>
        </p:nvGraphicFramePr>
        <p:xfrm>
          <a:off x="357158" y="2000240"/>
          <a:ext cx="8358247" cy="3429479"/>
        </p:xfrm>
        <a:graphic>
          <a:graphicData uri="http://schemas.openxmlformats.org/drawingml/2006/table">
            <a:tbl>
              <a:tblPr/>
              <a:tblGrid>
                <a:gridCol w="509051"/>
                <a:gridCol w="4920236"/>
                <a:gridCol w="1428760"/>
                <a:gridCol w="1500200"/>
              </a:tblGrid>
              <a:tr h="520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№ </a:t>
                      </a:r>
                      <a:r>
                        <a:rPr lang="ru-RU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lang="ru-RU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Направление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2017 год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2018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год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5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Реализация путевок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57 060,00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57 176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Организационный взнос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12 409,60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13 840,8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Родительская плата детский сад «</a:t>
                      </a:r>
                      <a:r>
                        <a:rPr lang="ru-RU" sz="20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Лингва</a:t>
                      </a: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529,40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750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Возмещение коммунальных платежей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518,50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638,8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Возмещения за услуги отопления природным газом (ЦРО РО РС(Я)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309,60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60"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Итого </a:t>
                      </a: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70 827,1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72 405,6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548680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Деятельность за счет  внебюджетных средств</a:t>
            </a:r>
            <a:endParaRPr lang="ru-RU" sz="2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1485735"/>
          <a:ext cx="8568952" cy="4391537"/>
        </p:xfrm>
        <a:graphic>
          <a:graphicData uri="http://schemas.openxmlformats.org/drawingml/2006/table">
            <a:tbl>
              <a:tblPr/>
              <a:tblGrid>
                <a:gridCol w="3744416"/>
                <a:gridCol w="1345572"/>
                <a:gridCol w="1243507"/>
                <a:gridCol w="1264023"/>
                <a:gridCol w="971434"/>
              </a:tblGrid>
              <a:tr h="352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Наименование кода классификации расходов бюджета РФ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Код классификации операций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План 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Исполнено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выпол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нения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Остаток средств на начало года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3 428 051,46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3 428 051,46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Поступления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72 503 300,00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72 405 648,23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99,9%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Расходы: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75 931 351,46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69 031 336,32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90,9%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Заработная плата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211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38 904 444,00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37 002 181,01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95,1%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Прочие выплаты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212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349 865,00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281 314,00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80,4%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Начисления на выплаты по оплате труда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213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11 749 143,00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9 575 707,20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81,5%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Услуги связи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221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82 138,00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90 282,08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109,9%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Транспортные услуги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222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1 225 000,00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1 282 980,00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104,7%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Коммунальные услуги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223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1 172 458,00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502 916,73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42,9%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Аренда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224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15 000,00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14 000,00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93,3%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Работы, услуги по содержанию 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225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2 930 670,00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2 074 908,57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70,8%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Прочие работы и услуги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226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9 386 231,00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9 042 691,11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96,3%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Уплата налога на имущество организаций и земельного налога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291-851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1 638 365,00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1 638 365,00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Уплата прочих налогов и сборов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291-852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86 045,00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688,00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0,8%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Уплата госпошлины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292-853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250 000,00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99 436,79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39,8%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Прочие расходы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296-244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2 386 300,00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2 192 240,73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91,9%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Уплата иных платежей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296-853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755 328,00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216 273,60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28,6%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7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Увеличение стоимости основных средств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310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470 053,00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491 851,20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104,6%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Увеличение стоимости материальных запасов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340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4 530 311,46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4 525 500,30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99,9%</a:t>
                      </a:r>
                    </a:p>
                  </a:txBody>
                  <a:tcPr marL="52817" marR="52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9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5" name="Rectangle 1"/>
          <p:cNvSpPr>
            <a:spLocks noChangeArrowheads="1"/>
          </p:cNvSpPr>
          <p:nvPr/>
        </p:nvSpPr>
        <p:spPr bwMode="auto">
          <a:xfrm>
            <a:off x="428596" y="1047318"/>
            <a:ext cx="846388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Количественные показатели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Было реализовано: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9 профильных смен, в том числе 4 смены на дополнительных площадках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здоровление и обучение 2 102  детей и подростка.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45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476673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Профильная смена 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Юниспорт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Повышение образовательного уровня детей и подростков в области физической подготовки. </a:t>
            </a:r>
          </a:p>
        </p:txBody>
      </p:sp>
      <p:sp>
        <p:nvSpPr>
          <p:cNvPr id="7170" name="AutoShape 2" descr="https://af12.mail.ru/cgi-bin/readmsg?id=15477803210000000700;0;1;3&amp;mode=attachment&amp;email=bvp_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af12.mail.ru/cgi-bin/readmsg?id=15477803210000000700;0;1;2&amp;mode=attachment&amp;email=bvp_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1\Downloads\im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928802"/>
            <a:ext cx="4443418" cy="3332564"/>
          </a:xfrm>
          <a:prstGeom prst="rect">
            <a:avLst/>
          </a:prstGeom>
          <a:noFill/>
        </p:spPr>
      </p:pic>
      <p:pic>
        <p:nvPicPr>
          <p:cNvPr id="7174" name="Picture 6" descr="C:\Users\1\Downloads\image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2357430"/>
            <a:ext cx="3000381" cy="4000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46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476673"/>
            <a:ext cx="8572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Летняя международная творческая школа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 – гражданин мира»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создание дополнительных возможностей для развития контактов Ассоциированных школ ЮНЕСКО </a:t>
            </a:r>
          </a:p>
        </p:txBody>
      </p:sp>
      <p:pic>
        <p:nvPicPr>
          <p:cNvPr id="5121" name="Picture 1" descr="C:\Users\1\Downloads\image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928802"/>
            <a:ext cx="4143379" cy="2762253"/>
          </a:xfrm>
          <a:prstGeom prst="rect">
            <a:avLst/>
          </a:prstGeom>
          <a:noFill/>
        </p:spPr>
      </p:pic>
      <p:pic>
        <p:nvPicPr>
          <p:cNvPr id="5122" name="Picture 2" descr="C:\Users\1\Downloads\image 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00438"/>
            <a:ext cx="4214817" cy="2809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32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1174809"/>
            <a:ext cx="864399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6353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Центр является: </a:t>
            </a:r>
          </a:p>
          <a:p>
            <a:pPr indent="363538" algn="just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indent="3635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Базовой площадкой АШ ЮНЕСКО РС (Я); </a:t>
            </a:r>
          </a:p>
          <a:p>
            <a:pPr indent="3635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Членом ассоциации школ Международного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бакалавриата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стран СНГ; </a:t>
            </a:r>
          </a:p>
          <a:p>
            <a:pPr indent="3635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Интерактивной оздоровительно - образовательной площадкой, где совместно отдыхают здоровые дети с детьми с ограниченными возможностями здоровья под эгидой ИИТО ЮНЕСКО;</a:t>
            </a:r>
          </a:p>
          <a:p>
            <a:pPr indent="363538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Республиканской инновационной площадкой «Модель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предкванториума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условиях организации отдыха и оздоровления детей»;</a:t>
            </a:r>
          </a:p>
        </p:txBody>
      </p:sp>
    </p:spTree>
    <p:extLst>
      <p:ext uri="{BB962C8B-B14F-4D97-AF65-F5344CB8AC3E}">
        <p14:creationId xmlns:p14="http://schemas.microsoft.com/office/powerpoint/2010/main" val="26390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476673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Танцевальная смена 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«Легенды танца»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раскрытие творческой личности ребёнка средствами танцевального искусства </a:t>
            </a:r>
          </a:p>
        </p:txBody>
      </p:sp>
      <p:pic>
        <p:nvPicPr>
          <p:cNvPr id="2052" name="Picture 4" descr="C:\Users\1\AppData\Local\Temp\Rar$DIa0.006\wsi-imageoptim-IMG_9580-750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85926"/>
            <a:ext cx="4429156" cy="2952771"/>
          </a:xfrm>
          <a:prstGeom prst="rect">
            <a:avLst/>
          </a:prstGeom>
          <a:noFill/>
        </p:spPr>
      </p:pic>
      <p:pic>
        <p:nvPicPr>
          <p:cNvPr id="2053" name="Picture 5" descr="C:\Users\1\AppData\Local\Temp\Rar$DIa0.128\wsi-imageoptim-IMG_0153-750x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357562"/>
            <a:ext cx="45720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23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476673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Профильная смена 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«Я - инженер»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формирование у учащихся основ технического творчества,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рационализаторской, изобретательской деятельности.</a:t>
            </a:r>
          </a:p>
        </p:txBody>
      </p:sp>
      <p:pic>
        <p:nvPicPr>
          <p:cNvPr id="3075" name="Picture 3" descr="C:\Users\1\AppData\Local\Temp\Rar$DIa0.842\wsi-imageoptim-IMG_9459-750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857363"/>
            <a:ext cx="4643470" cy="3095647"/>
          </a:xfrm>
          <a:prstGeom prst="rect">
            <a:avLst/>
          </a:prstGeom>
          <a:noFill/>
        </p:spPr>
      </p:pic>
      <p:pic>
        <p:nvPicPr>
          <p:cNvPr id="3074" name="Picture 2" descr="C:\Users\1\AppData\Local\Temp\Rar$DIa0.968\wsi-imageoptim-d74e2285-495b-40c1-881c-b5687a936e95-750x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167061"/>
            <a:ext cx="45720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1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357166"/>
            <a:ext cx="85725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Профильная смена 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«Саха КВН»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направлена на повышение мастерства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КВН-щиков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развитию разговорной речи, дискуссионной культуры, развитие всего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КВНовского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движения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C:\Users\1\Downloads\image (6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928802"/>
            <a:ext cx="5143511" cy="3429007"/>
          </a:xfrm>
          <a:prstGeom prst="rect">
            <a:avLst/>
          </a:prstGeom>
          <a:noFill/>
        </p:spPr>
      </p:pic>
      <p:pic>
        <p:nvPicPr>
          <p:cNvPr id="1027" name="Picture 3" descr="C:\Users\1\Downloads\image (7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571744"/>
            <a:ext cx="2839646" cy="3786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34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476673"/>
            <a:ext cx="77768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Профильная смена 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Суолдьут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воспитание патриотизма и нравственности, высокой ответственности и дисциплинированности, формирование здорового образа жизни </a:t>
            </a:r>
          </a:p>
        </p:txBody>
      </p:sp>
      <p:pic>
        <p:nvPicPr>
          <p:cNvPr id="4" name="Picture 2" descr="C:\Users\1\Downloads\image (8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928802"/>
            <a:ext cx="4643470" cy="3095646"/>
          </a:xfrm>
          <a:prstGeom prst="rect">
            <a:avLst/>
          </a:prstGeom>
          <a:noFill/>
        </p:spPr>
      </p:pic>
      <p:pic>
        <p:nvPicPr>
          <p:cNvPr id="5" name="Picture 3" descr="C:\Users\1\Downloads\image (9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555134"/>
            <a:ext cx="3729038" cy="2777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66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692696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Первая Республиканская летняя смена исследовательского направления «</a:t>
            </a:r>
            <a:r>
              <a:rPr lang="ru-RU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Амгинские</a:t>
            </a: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каникулы», апробация проекта «Многоуровневая система организации отдыха и оздоровления детей в республике» с 16 июля по 05 августа 2018 года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145" name="Picture 1" descr="C:\Users\1\Downloads\image (4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071678"/>
            <a:ext cx="4786346" cy="3546134"/>
          </a:xfrm>
          <a:prstGeom prst="rect">
            <a:avLst/>
          </a:prstGeom>
          <a:noFill/>
        </p:spPr>
      </p:pic>
      <p:pic>
        <p:nvPicPr>
          <p:cNvPr id="6146" name="Picture 2" descr="C:\Users\1\Downloads\image (5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786058"/>
            <a:ext cx="2071702" cy="3429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98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476673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Творческая смена </a:t>
            </a: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«Познай себя»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раскрытие лидерских качеств и эмоционального интеллекта на базе ДЗОЛ «Бинго»</a:t>
            </a:r>
          </a:p>
        </p:txBody>
      </p:sp>
      <p:pic>
        <p:nvPicPr>
          <p:cNvPr id="4098" name="Picture 2" descr="C:\Users\1\Downloads\image (10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178967"/>
            <a:ext cx="4276729" cy="3207548"/>
          </a:xfrm>
          <a:prstGeom prst="rect">
            <a:avLst/>
          </a:prstGeom>
          <a:noFill/>
        </p:spPr>
      </p:pic>
      <p:pic>
        <p:nvPicPr>
          <p:cNvPr id="4099" name="Picture 3" descr="C:\Users\1\Downloads\image (1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857363"/>
            <a:ext cx="4286280" cy="3214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108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131073" name="Rectangle 1"/>
          <p:cNvSpPr>
            <a:spLocks noChangeArrowheads="1"/>
          </p:cNvSpPr>
          <p:nvPr/>
        </p:nvSpPr>
        <p:spPr bwMode="auto">
          <a:xfrm>
            <a:off x="1188416" y="574522"/>
            <a:ext cx="6362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2225" algn="l"/>
                <a:tab pos="170815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Освоение субсидий на иные цели 2018 год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64695"/>
              </p:ext>
            </p:extLst>
          </p:nvPr>
        </p:nvGraphicFramePr>
        <p:xfrm>
          <a:off x="72008" y="1124744"/>
          <a:ext cx="8892480" cy="5276998"/>
        </p:xfrm>
        <a:graphic>
          <a:graphicData uri="http://schemas.openxmlformats.org/drawingml/2006/table">
            <a:tbl>
              <a:tblPr/>
              <a:tblGrid>
                <a:gridCol w="592832"/>
                <a:gridCol w="4823547"/>
                <a:gridCol w="1055877"/>
                <a:gridCol w="1189144"/>
                <a:gridCol w="1231080"/>
              </a:tblGrid>
              <a:tr h="1148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№ </a:t>
                      </a:r>
                      <a:r>
                        <a:rPr lang="ru-RU" sz="16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</a:t>
                      </a: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lang="ru-RU" sz="16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</a:t>
                      </a:r>
                      <a:endParaRPr lang="ru-RU" sz="16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Предмет соглашения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Освоено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Отклонение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0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Организация отдыха и оздоровления детей за пределами Республики Саха (Якутия)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26 794,0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25 516,9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1 277,1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8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Организация и обеспечение отдыха и оздоровления детей (приобретение путевок в детские оздоровительные лагеря Республики Саха (Якутия), пострадавших от паводка в районах республики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27 769,6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18 013,6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9 756,0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Модернизация (укрепление) материально-технической </a:t>
                      </a: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базы детского сада «</a:t>
                      </a:r>
                      <a:r>
                        <a:rPr lang="ru-RU" sz="16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Лингва</a:t>
                      </a: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</a:t>
                      </a:r>
                      <a:endParaRPr lang="ru-RU" sz="16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635,9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635,9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55 199,5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44 166,4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11 033,1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395536" y="691785"/>
            <a:ext cx="831986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302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Средства </a:t>
            </a:r>
            <a:r>
              <a:rPr lang="ru-RU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онда </a:t>
            </a:r>
          </a:p>
          <a:p>
            <a:pPr marL="457200" marR="0" lvl="1" indent="-4302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обязательного медицинского страхования</a:t>
            </a:r>
          </a:p>
          <a:p>
            <a:pPr marL="457200" marR="0" lvl="1" indent="-4302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 indent="269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Уточненный план по предоставлению услуг детской стоматологии за счет средств ТФОМС РС(Я) составил 949,3 тыс.рублей из расчета годового объема 3573,5 УЕТ по тарифу 265,65 рублей за 1 единицу.</a:t>
            </a:r>
          </a:p>
          <a:p>
            <a:pPr lvl="0" indent="269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По состоянию на 31.12.2018г зачислено поступлений на сумму 920,8 тыс.рублей. всего освоено средств на сумму 920,8 тыс.рублей, в том числе: </a:t>
            </a:r>
          </a:p>
          <a:p>
            <a:pPr lvl="0" indent="269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на выплату заработной платы работников задействованных при предоставлении услуг детской стоматологии – 542,2 тыс.рублей, </a:t>
            </a:r>
          </a:p>
          <a:p>
            <a:pPr lvl="0" indent="269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начисления на оплату труда – 135,2 тыс.рублей</a:t>
            </a:r>
          </a:p>
          <a:p>
            <a:pPr lvl="0" indent="269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прочие работы и услуги – 19,8 тыс.рублей</a:t>
            </a:r>
          </a:p>
          <a:p>
            <a:pPr lvl="0" indent="269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возмещение затрат – 24,3 тыс.рублей</a:t>
            </a:r>
          </a:p>
          <a:p>
            <a:pPr lvl="0" indent="269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основные средства – 117,0 тыс.рублей</a:t>
            </a:r>
          </a:p>
          <a:p>
            <a:pPr lvl="0" indent="269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материальные запасы – 82,2 тыс.рублей.</a:t>
            </a:r>
          </a:p>
          <a:p>
            <a:pPr marL="354013" marR="0" lvl="0" indent="-3540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928670"/>
            <a:ext cx="8390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Общее количество детей, отдохнувших в 2018 году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Центре «Сосновый бор»</a:t>
            </a:r>
            <a:endParaRPr lang="ru-RU" sz="20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853498"/>
              </p:ext>
            </p:extLst>
          </p:nvPr>
        </p:nvGraphicFramePr>
        <p:xfrm>
          <a:off x="1043607" y="1844823"/>
          <a:ext cx="7272807" cy="3744417"/>
        </p:xfrm>
        <a:graphic>
          <a:graphicData uri="http://schemas.openxmlformats.org/drawingml/2006/table">
            <a:tbl>
              <a:tblPr/>
              <a:tblGrid>
                <a:gridCol w="4278532"/>
                <a:gridCol w="1365489"/>
                <a:gridCol w="1628786"/>
              </a:tblGrid>
              <a:tr h="6608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Наименование показателя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2017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2018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5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Численность оздоровившихся детей и взрослых, чел.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том числе: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по государственному заданию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по договорам с юридическими и физическими лицами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3 487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1 383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2 104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3 581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1 479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2 102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51520" y="820162"/>
            <a:ext cx="853532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Основные достижения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2018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Пятый Всероссийский конкурс программ и методических материалов организаций отдыха и оздоровления детей  проводимого ФГАУ «Федеральный институт развития образования»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54013" lvl="0" indent="-354013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программа проф. смены «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Профстарт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 - диплом 1 степени в номинации «Лучшие программно-методические материалы по профессиональному самоопределению детей и подростков в условиях развивающего детского отдыха»</a:t>
            </a:r>
          </a:p>
          <a:p>
            <a:pPr marL="354013" lvl="0" indent="-354013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Программа ДО эколого-биологического направления «Среда обитания» - диплом 1 степени в номинации «Лучшая образовательная программа ДО в условиях организации отдыха и оздоровления детей»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700808"/>
            <a:ext cx="817528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ru-RU" sz="3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Кадровый потенциал</a:t>
            </a:r>
          </a:p>
          <a:p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октор педагогических наук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 магистров по программе международного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бакалавриата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 аспирантов Пермского гуманитарно-педагогического университета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17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51520" y="712441"/>
            <a:ext cx="853532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Основные достижения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2018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Пятый Всероссийский конкурс программ и методических материалов организаций отдыха и оздоровления детей  проводимого ФГАУ «Федеральный институт развития образования»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54013" lvl="0" indent="-354013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УМП «В помощь организаторам отдыха и оздоровления детей» – диплом 1 степени в номинации «Лучшие методические материалы организации и сопровождения отдыха и оздоровления детей и молодежи по подготовке кадров (</a:t>
            </a:r>
            <a:r>
              <a:rPr lang="ru-RU" sz="23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вожатско-педагогического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состава)»</a:t>
            </a:r>
          </a:p>
          <a:p>
            <a:pPr marL="354013" lvl="0" indent="-354013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инновационный образовательный проект «</a:t>
            </a:r>
            <a:r>
              <a:rPr lang="ru-RU" sz="23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Предкванториум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в условиях организации отдыха и оздоровления детей» – диплом 1 степени в номинации «Лучшие </a:t>
            </a:r>
            <a:r>
              <a:rPr lang="ru-RU" sz="23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иновационные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программно-методические материалы организации отдыха и оздоровления детей».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3923928" y="491040"/>
            <a:ext cx="468052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Основные достижения 2018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Педагог ДО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Ордахов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Валерий Валерьевич – диплом лауреата 1 степени Республиканского этапа Всероссийского конкурса профессионального мастерства педагогических работников сферы дополнительного образования детей «Сердце отдаю детям - 2018 в номинации «Социально-педагогическое направление»</a:t>
            </a:r>
          </a:p>
        </p:txBody>
      </p:sp>
      <p:pic>
        <p:nvPicPr>
          <p:cNvPr id="10242" name="Picture 2" descr="https://sakhalife.ru/wp-content/uploads/2018/04/img_9491-560x8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0748"/>
            <a:ext cx="3240360" cy="4860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14348" y="500042"/>
            <a:ext cx="7662890" cy="75149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Участники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Елки Главы Республики Саха (Якутия), </a:t>
            </a:r>
          </a:p>
          <a:p>
            <a:pPr lvl="0" algn="ctr">
              <a:spcBef>
                <a:spcPct val="0"/>
              </a:spcBef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обладатели стипендии Главы Республики Саха (Якутия)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 итогам мероприятий 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ГАУ ДО РС (Я)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ЦОиОД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«Сосновый бор»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197666"/>
              </p:ext>
            </p:extLst>
          </p:nvPr>
        </p:nvGraphicFramePr>
        <p:xfrm>
          <a:off x="571472" y="1500174"/>
          <a:ext cx="8143932" cy="4280556"/>
        </p:xfrm>
        <a:graphic>
          <a:graphicData uri="http://schemas.openxmlformats.org/drawingml/2006/table">
            <a:tbl>
              <a:tblPr/>
              <a:tblGrid>
                <a:gridCol w="428628"/>
                <a:gridCol w="2357454"/>
                <a:gridCol w="1357322"/>
                <a:gridCol w="4000528"/>
              </a:tblGrid>
              <a:tr h="15111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№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Название мероприятия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Сроки проведения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Примечание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358">
                <a:tc>
                  <a:txBody>
                    <a:bodyPr/>
                    <a:lstStyle/>
                    <a:p>
                      <a:pPr marL="342900" lvl="0" indent="-342900" algn="ctr" fontAlgn="base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Республиканская лингвистическая олимпиада школьников «Мир без границ»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</a:t>
                      </a: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рамках смены </a:t>
                      </a: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«Дорогою</a:t>
                      </a: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добра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Иванов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Геннадий Федорович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ученик 11 класса, МОБУ «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Тамалаканская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СОШ» 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358">
                <a:tc>
                  <a:txBody>
                    <a:bodyPr/>
                    <a:lstStyle/>
                    <a:p>
                      <a:pPr marL="342900" lvl="0" indent="-342900" algn="ctr" fontAlgn="base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Республиканская</a:t>
                      </a: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научно-практическая конференция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 знание языков и культуры 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КМНС «Северное </a:t>
                      </a: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сияние»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рамках смены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«</a:t>
                      </a:r>
                      <a:r>
                        <a:rPr lang="ru-RU" sz="1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Наука.Техника</a:t>
                      </a:r>
                      <a:r>
                        <a:rPr lang="ru-RU" sz="1200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.Прогресс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Петров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Валерий Александрович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ученик 9 класса, МОБУ «ЯГНГ» 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972">
                <a:tc>
                  <a:txBody>
                    <a:bodyPr/>
                    <a:lstStyle/>
                    <a:p>
                      <a:pPr marL="342900" lvl="0" indent="-342900" algn="ctr" fontAlgn="base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Межрегиональная научно-практическая конференция молодежи «Всемирное наследие в руках молодых»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рамках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смены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«</a:t>
                      </a: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Я - гражданин»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Семенов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Игнат Михайлович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ученик 9 класса, МБОУ «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Сангарская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гимназия»</a:t>
                      </a: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marL="342900" lvl="0" indent="-342900" algn="ctr" fontAlgn="base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Республиканская НПК «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Чугуновские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агрочтения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».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рамках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смены «</a:t>
                      </a:r>
                      <a:r>
                        <a:rPr lang="ru-RU" sz="1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Агрофест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Герасимова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Кристина Семеновна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ученикца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 класса, МОБУ «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Мельжехсинская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СОШ», 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Мегино-Кангаласский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улус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459">
                <a:tc>
                  <a:txBody>
                    <a:bodyPr/>
                    <a:lstStyle/>
                    <a:p>
                      <a:pPr marL="342900" lvl="0" indent="-342900" algn="ctr" fontAlgn="base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Республиканский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конкурс юных исполнителей 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Олонхо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рамках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смены «Моя</a:t>
                      </a: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республика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Шергина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200" b="1" kern="1200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Туяра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Захаровна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ученица 11 класса, МОБУ «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Дюпсинская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СОШ», 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Усть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Алданский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район</a:t>
                      </a: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06">
                <a:tc>
                  <a:txBody>
                    <a:bodyPr/>
                    <a:lstStyle/>
                    <a:p>
                      <a:pPr marL="342900" lvl="0" indent="-342900" algn="ctr" fontAlgn="base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Республиканский конкурс «Я – инженер»</a:t>
                      </a: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рамках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смены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«Я - инженер»</a:t>
                      </a: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Скворцова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Татьяна Викторовна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ученица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11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класса, МБОУ «СОШ</a:t>
                      </a:r>
                      <a:r>
                        <a:rPr lang="ru-RU" sz="12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№26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», г.Мирный </a:t>
                      </a: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5418" marR="55418" marT="0" marB="0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102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5616" y="620688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Год </a:t>
            </a:r>
            <a:r>
              <a:rPr lang="ru-RU" sz="28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волонтерства</a:t>
            </a:r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и добровольчества</a:t>
            </a:r>
            <a:endParaRPr lang="ru-RU" sz="2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196752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 algn="just"/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Май – Благотворительная акция по озеленению и благоустройству территории Центра.</a:t>
            </a:r>
          </a:p>
        </p:txBody>
      </p:sp>
      <p:pic>
        <p:nvPicPr>
          <p:cNvPr id="62466" name="Picture 2" descr="https://sosnovybor-ykt.ru/wp-content/uploads/2018/08/wsi-imageoptim-IMG_0947-800x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180922"/>
            <a:ext cx="6552728" cy="4365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6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5616" y="54868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Год </a:t>
            </a:r>
            <a:r>
              <a:rPr lang="ru-RU" sz="28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волонтерства</a:t>
            </a:r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и добровольчества</a:t>
            </a:r>
            <a:endParaRPr lang="ru-RU" sz="2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052736"/>
            <a:ext cx="8072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 algn="just">
              <a:buFont typeface="Arial" pitchFamily="34" charset="0"/>
              <a:buChar char="•"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Август - Благотворительная акция “Собери ребенка в школу” для детей пострадавших от паводка.</a:t>
            </a:r>
          </a:p>
        </p:txBody>
      </p:sp>
      <p:pic>
        <p:nvPicPr>
          <p:cNvPr id="63490" name="Picture 2" descr="https://sosnovybor-ykt.ru/wp-content/uploads/2018/08/wsi-imageoptim-fb0da584-b0f8-4396-8d5e-9ccc99e71ea1-8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16832"/>
            <a:ext cx="6264696" cy="4698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6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5616" y="764704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Год </a:t>
            </a:r>
            <a:r>
              <a:rPr lang="ru-RU" sz="28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волонтерства</a:t>
            </a:r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и добровольчества</a:t>
            </a:r>
            <a:endParaRPr lang="ru-RU" sz="2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268760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Ноябрь – Воспитанники 1 академии КАРИТАС «Золотое сердце» профильной смены «Дорогою добра» выступили с мини-концертом в республиканском доме-интернате для престарелых и инвалидов.</a:t>
            </a:r>
          </a:p>
        </p:txBody>
      </p:sp>
      <p:pic>
        <p:nvPicPr>
          <p:cNvPr id="64514" name="Picture 2" descr="https://sosnovybor-ykt.ru/wp-content/uploads/2018/11/wsi-imageoptim-IMG_9683-%E2%80%94-%D0%BA%D0%BE%D0%BF%D0%B8%D1%8F-8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76872"/>
            <a:ext cx="5544616" cy="4158462"/>
          </a:xfrm>
          <a:prstGeom prst="rect">
            <a:avLst/>
          </a:prstGeom>
          <a:noFill/>
        </p:spPr>
      </p:pic>
      <p:pic>
        <p:nvPicPr>
          <p:cNvPr id="64516" name="Picture 4" descr="https://sosnovybor-ykt.ru/wp-content/uploads/2018/11/wsi-imageoptim-IMG_9705-%E2%80%94-%D0%BA%D0%BE%D0%BF%D0%B8%D1%8F-45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76872"/>
            <a:ext cx="2666070" cy="3554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6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5616" y="620688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Год </a:t>
            </a:r>
            <a:r>
              <a:rPr lang="ru-RU" sz="28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волонтерства</a:t>
            </a:r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и добровольчества</a:t>
            </a:r>
            <a:endParaRPr lang="ru-RU" sz="2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124744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 algn="just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Декабрь - Благотворительная акция по оформлению холлов Центра к Новому году «Зимняя сказка».</a:t>
            </a:r>
          </a:p>
        </p:txBody>
      </p:sp>
      <p:pic>
        <p:nvPicPr>
          <p:cNvPr id="65538" name="Picture 2" descr="http://sosnovybor-ykt.ru/wp-content/uploads/2018/12/640x426xwsi-imageoptim-IMG_2805-800x533.jpg.pagespeed.ic.c1ciui9k8r.web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060848"/>
            <a:ext cx="3242386" cy="2160240"/>
          </a:xfrm>
          <a:prstGeom prst="rect">
            <a:avLst/>
          </a:prstGeom>
          <a:noFill/>
        </p:spPr>
      </p:pic>
      <p:pic>
        <p:nvPicPr>
          <p:cNvPr id="65540" name="Picture 4" descr="http://sosnovybor-ykt.ru/wp-content/uploads/2018/12/640x426xwsi-imageoptim-IMG_2773-800x533.jpg.pagespeed.ic.01U75otR7m.web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293096"/>
            <a:ext cx="3059867" cy="2038637"/>
          </a:xfrm>
          <a:prstGeom prst="rect">
            <a:avLst/>
          </a:prstGeom>
          <a:noFill/>
        </p:spPr>
      </p:pic>
      <p:pic>
        <p:nvPicPr>
          <p:cNvPr id="65542" name="Picture 6" descr="http://sosnovybor-ykt.ru/wp-content/uploads/2018/12/640x426xwsi-imageoptim-IMG_2780-800x533.jpg.pagespeed.ic.n76L4znk7M.web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060848"/>
            <a:ext cx="3096344" cy="2062940"/>
          </a:xfrm>
          <a:prstGeom prst="rect">
            <a:avLst/>
          </a:prstGeom>
          <a:noFill/>
        </p:spPr>
      </p:pic>
      <p:pic>
        <p:nvPicPr>
          <p:cNvPr id="65544" name="Picture 8" descr="http://sosnovybor-ykt.ru/wp-content/uploads/2018/12/xwsi-imageoptim-IMG_2792-400x600.jpg.pagespeed.ic.0LiMMbRGbv.web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060848"/>
            <a:ext cx="2160240" cy="3240360"/>
          </a:xfrm>
          <a:prstGeom prst="rect">
            <a:avLst/>
          </a:prstGeom>
          <a:noFill/>
        </p:spPr>
      </p:pic>
      <p:pic>
        <p:nvPicPr>
          <p:cNvPr id="65546" name="Picture 10" descr="http://sosnovybor-ykt.ru/wp-content/uploads/2018/12/640x426xwsi-imageoptim-IMG_2793-800x533.jpg.pagespeed.ic.xrpMMfnPxF.web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365104"/>
            <a:ext cx="3240360" cy="2158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6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5616" y="620688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Год </a:t>
            </a:r>
            <a:r>
              <a:rPr lang="ru-RU" sz="28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волонтерства</a:t>
            </a:r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и добровольчества</a:t>
            </a:r>
            <a:endParaRPr lang="ru-RU" sz="2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268760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Декабрь – участие в благотворительной акции к Новому году «Подари волшебство» детям, оказавшимся в трудной жизненной ситуации 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6562" name="Picture 2" descr="http://sosnovybor-ykt.ru/wp-content/uploads/2018/12/640x480xwsi-imageoptim-aadd6fef-f9de-4fba-a660-56086d63c39b-800x600.jpg.pagespeed.ic.aJprawqZZV.web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916832"/>
            <a:ext cx="3971594" cy="2978696"/>
          </a:xfrm>
          <a:prstGeom prst="rect">
            <a:avLst/>
          </a:prstGeom>
          <a:noFill/>
        </p:spPr>
      </p:pic>
      <p:pic>
        <p:nvPicPr>
          <p:cNvPr id="66564" name="Picture 4" descr="http://sosnovybor-ykt.ru/wp-content/uploads/2018/12/xwsi-imageoptim-4deaabfd-1def-470a-bcdd-1db39173e3f4-450x600.jpg.pagespeed.ic.sTY-F3owaf.web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2736304" cy="3648405"/>
          </a:xfrm>
          <a:prstGeom prst="rect">
            <a:avLst/>
          </a:prstGeom>
          <a:noFill/>
        </p:spPr>
      </p:pic>
      <p:pic>
        <p:nvPicPr>
          <p:cNvPr id="66566" name="Picture 6" descr="http://sosnovybor-ykt.ru/wp-content/uploads/2018/12/640x480xwsi-imageoptim-e275130b-9eb3-4a32-a8af-eb414041d8f1-800x600.jpg.pagespeed.ic.m8v4haBQp_.web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861048"/>
            <a:ext cx="3491541" cy="2618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6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766445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Визит и. о. заместителя Председателя Правительства РС(Я)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О.В. </a:t>
            </a:r>
            <a:r>
              <a:rPr lang="ru-RU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Балабкиной</a:t>
            </a: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25 июля 2018 г.</a:t>
            </a:r>
          </a:p>
        </p:txBody>
      </p:sp>
      <p:pic>
        <p:nvPicPr>
          <p:cNvPr id="61442" name="Picture 2" descr="https://sosnovybor-ykt.ru/wp-content/uploads/2018/07/wsi-imageoptim-IMG_9688-800x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7656072" cy="5100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88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105273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Визит статс-секретаря – заместителя министра просвещения Российской Федерации Павла Станиславовича </a:t>
            </a:r>
            <a:r>
              <a:rPr lang="ru-RU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Зеньковича</a:t>
            </a: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22 августа 2018 г.</a:t>
            </a:r>
          </a:p>
        </p:txBody>
      </p:sp>
      <p:pic>
        <p:nvPicPr>
          <p:cNvPr id="96258" name="Picture 2" descr="https://sosnovybor-ykt.ru/wp-content/uploads/2018/08/wsi-imageoptim-IMG_9996-800x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060848"/>
            <a:ext cx="6106887" cy="4068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88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928669"/>
            <a:ext cx="8320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Финансирование учреждения на 2018 (тыс. руб.) </a:t>
            </a:r>
            <a:endParaRPr lang="ru-RU" sz="2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155793"/>
              </p:ext>
            </p:extLst>
          </p:nvPr>
        </p:nvGraphicFramePr>
        <p:xfrm>
          <a:off x="500034" y="1844823"/>
          <a:ext cx="8032405" cy="3870190"/>
        </p:xfrm>
        <a:graphic>
          <a:graphicData uri="http://schemas.openxmlformats.org/drawingml/2006/table">
            <a:tbl>
              <a:tblPr/>
              <a:tblGrid>
                <a:gridCol w="823234"/>
                <a:gridCol w="3333637"/>
                <a:gridCol w="1877296"/>
                <a:gridCol w="1998238"/>
              </a:tblGrid>
              <a:tr h="58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№ </a:t>
                      </a:r>
                      <a:r>
                        <a:rPr lang="ru-RU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/</a:t>
                      </a:r>
                      <a:r>
                        <a:rPr lang="ru-RU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Наименование показателя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2017 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2018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3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Субсидия на выполнение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государственного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задания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120 511,2  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139 151,7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3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Приносящая доход деятельность (собственные доходы учреждения)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71 055,2  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72 405,6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Субсидия на иные цели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52 180,4  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55 199,5    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243 746,8  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266 756,8</a:t>
                      </a:r>
                      <a:endParaRPr lang="ru-RU" sz="16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84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1052737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Участие в Международной Конференции Национальных координаторов сети Ассоциированных школ ЮНЕСКО (САШ) стран Европы и Северной Америки с 6 </a:t>
            </a:r>
            <a:r>
              <a:rPr lang="ru-RU" sz="20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ru-RU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7 сентября 2018 г.</a:t>
            </a:r>
          </a:p>
        </p:txBody>
      </p:sp>
      <p:pic>
        <p:nvPicPr>
          <p:cNvPr id="95234" name="Picture 2" descr="https://sosnovybor-ykt.ru/wp-content/uploads/2018/09/wsi-imageoptim-ff52091b-d015-424d-a76e-a0afadb407d6-8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132856"/>
            <a:ext cx="5963816" cy="4472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11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76470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Воркшоп</a:t>
            </a:r>
            <a:r>
              <a:rPr lang="ru-RU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на  III Международном Артек Форуме «Поколение Z»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27-29 сентября 2018 г. </a:t>
            </a:r>
          </a:p>
        </p:txBody>
      </p:sp>
      <p:pic>
        <p:nvPicPr>
          <p:cNvPr id="93186" name="Picture 2" descr="http://www.artekforum.ru/template/logo/art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412776"/>
            <a:ext cx="929422" cy="1546871"/>
          </a:xfrm>
          <a:prstGeom prst="rect">
            <a:avLst/>
          </a:prstGeom>
          <a:noFill/>
        </p:spPr>
      </p:pic>
      <p:pic>
        <p:nvPicPr>
          <p:cNvPr id="93190" name="Picture 6" descr="ÐÐ°ÑÑÐ¸Ð½ÐºÐ¸ Ð¿Ð¾ Ð·Ð°Ð¿ÑÐ¾ÑÑ Ð°ÑÑÐµÐº ÑÐ¾ÑÑÐ¼ 2018 ÑÐ¾ÑÐ½Ð¾Ð²ÑÐ¹ Ð±Ð¾Ñ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4593773" cy="3060602"/>
          </a:xfrm>
          <a:prstGeom prst="rect">
            <a:avLst/>
          </a:prstGeom>
          <a:noFill/>
        </p:spPr>
      </p:pic>
      <p:pic>
        <p:nvPicPr>
          <p:cNvPr id="93192" name="Picture 8" descr="ÐÐ°ÑÑÐ¸Ð½ÐºÐ¸ Ð¿Ð¾ Ð·Ð°Ð¿ÑÐ¾ÑÑ Ð°ÑÑÐµÐº ÑÐ¾ÑÑÐ¼ 2018 ÑÐ¾ÑÐ½Ð¾Ð²ÑÐ¹ Ð±Ð¾Ñ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2635" y="3464742"/>
            <a:ext cx="4701853" cy="3132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7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3528" y="816387"/>
            <a:ext cx="82454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Визит Председателя Правительства РС (Я) В.В. </a:t>
            </a:r>
            <a:r>
              <a:rPr lang="ru-RU" sz="2400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Солодова</a:t>
            </a:r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Центр «Сосновый бор». 24 ноября 2018 г.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290" name="Picture 2" descr="https://sakhalife.ru/wp-content/uploads/2018/11/img_2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4593773" cy="3060602"/>
          </a:xfrm>
          <a:prstGeom prst="rect">
            <a:avLst/>
          </a:prstGeom>
          <a:noFill/>
        </p:spPr>
      </p:pic>
      <p:pic>
        <p:nvPicPr>
          <p:cNvPr id="12292" name="Picture 4" descr="https://sakhalife.ru/wp-content/uploads/2018/11/img_2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2816"/>
            <a:ext cx="4418716" cy="2943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3528" y="837584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Деловая сессия «Инвестируй в Якутию!» в рамках Дней Дальнего Востока – 2018 в Москве. 12 декабря 2018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0114" name="Picture 2" descr="http://sosnovybor-ykt.ru/wp-content/uploads/2018/12/xwsi-imageoptim-IMG_5563-12-12-18-09-35-450x600.jpg.pagespeed.ic.8h0UmRZOyR.web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24811"/>
            <a:ext cx="3600400" cy="4800533"/>
          </a:xfrm>
          <a:prstGeom prst="rect">
            <a:avLst/>
          </a:prstGeom>
          <a:noFill/>
        </p:spPr>
      </p:pic>
      <p:pic>
        <p:nvPicPr>
          <p:cNvPr id="90116" name="Picture 4" descr="http://sosnovybor-ykt.ru/wp-content/uploads/2018/12/640x480xwsi-imageoptim-IMG_5564-12-12-18-09-35-1-800x600.jpg.pagespeed.ic.SjMrAugF6A.web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44824"/>
            <a:ext cx="4739679" cy="3554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94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1561" y="842229"/>
            <a:ext cx="75608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Детская деловая сессия «Образ будущего» с участием Председателя Правительства Республики Саха (Якутия) </a:t>
            </a:r>
            <a:r>
              <a:rPr lang="ru-RU" b="1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Солодова</a:t>
            </a:r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В.В.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1140" name="Picture 4" descr="http://sosnovybor-ykt.ru/wp-content/uploads/2018/12/640x426xwsi-imageoptim-IMG_4096-800x533.jpg.pagespeed.ic.PohAQaoCJv.web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4355976" cy="2902170"/>
          </a:xfrm>
          <a:prstGeom prst="rect">
            <a:avLst/>
          </a:prstGeom>
          <a:noFill/>
        </p:spPr>
      </p:pic>
      <p:pic>
        <p:nvPicPr>
          <p:cNvPr id="91142" name="Picture 6" descr="http://sosnovybor-ykt.ru/wp-content/uploads/2018/12/640x426xwsi-imageoptim-IMG_4120-800x533.jpg.pagespeed.ic.vdqflDPXuk.web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262" y="2996952"/>
            <a:ext cx="5079738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23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7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04664"/>
            <a:ext cx="7456912" cy="37191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Задачи на 2019 год:</a:t>
            </a:r>
            <a:endParaRPr lang="ru-RU" sz="32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192" y="836712"/>
            <a:ext cx="8659148" cy="5256584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Участие в реализации крупномасштабного социального проекта  по созданию детского лагеря по механизму концессионного соглашения - проекта «Строительство круглогодичного детского центра отдыха  и оздоровления «Полярная звезда» на территории Республики Саха (Якутия);</a:t>
            </a:r>
          </a:p>
          <a:p>
            <a:pPr>
              <a:buFontTx/>
              <a:buChar char="-"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целях сохранения охвата детей отдыхом и оздоровлением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 республике разработка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утверждение Плана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действий («дорожную карту») и Порядок по усовершенствованию форм отдыха и оздоровления детей, включая </a:t>
            </a:r>
            <a:r>
              <a:rPr lang="ru-RU" sz="1800" b="1" dirty="0" err="1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малозатратные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формы отдыха с  привлечением социальных партнеров, реализующих актуальные социально-образовательные проекты и программ. </a:t>
            </a: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Дальнейшая реализация республиканской инновационной площадки  - модулей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Предкванториума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«Экспериментальная лаборатория дошкольника», «Центр современных медиа-технологий»; </a:t>
            </a: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Перезагрузка профильных смен Центра, поиск новых социальных партнеров;</a:t>
            </a: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Модернизация программ дополнительного образования путем внедрения сетевых образовательных модулей по опыту лучших детских центров.</a:t>
            </a:r>
          </a:p>
        </p:txBody>
      </p:sp>
    </p:spTree>
    <p:extLst>
      <p:ext uri="{BB962C8B-B14F-4D97-AF65-F5344CB8AC3E}">
        <p14:creationId xmlns:p14="http://schemas.microsoft.com/office/powerpoint/2010/main" val="34349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956813"/>
              </p:ext>
            </p:extLst>
          </p:nvPr>
        </p:nvGraphicFramePr>
        <p:xfrm>
          <a:off x="323528" y="1988840"/>
          <a:ext cx="8352928" cy="4104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780"/>
                <a:gridCol w="6247148"/>
              </a:tblGrid>
              <a:tr h="820891">
                <a:tc>
                  <a:txBody>
                    <a:bodyPr/>
                    <a:lstStyle/>
                    <a:p>
                      <a:endParaRPr lang="ru-RU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677008, Республика</a:t>
                      </a:r>
                      <a:r>
                        <a:rPr lang="ru-RU" sz="2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Саха (Якутия), г</a:t>
                      </a:r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.Якутск,  </a:t>
                      </a:r>
                    </a:p>
                    <a:p>
                      <a:r>
                        <a:rPr lang="ru-RU" sz="22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Сергеляхское</a:t>
                      </a:r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шоссе 12 км</a:t>
                      </a:r>
                      <a:endParaRPr lang="ru-RU" sz="2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82083"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Контакты</a:t>
                      </a:r>
                      <a:endParaRPr lang="ru-RU" sz="2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(4112) 36-89-28, (4112) 36-85-39</a:t>
                      </a:r>
                    </a:p>
                    <a:p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(4112) 36-88-36, факс (4112) 36-89-28 </a:t>
                      </a:r>
                    </a:p>
                    <a:p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(Отдел реализации</a:t>
                      </a:r>
                      <a:r>
                        <a:rPr lang="ru-RU" sz="2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путевок</a:t>
                      </a:r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 +7(924) 868-70-11</a:t>
                      </a:r>
                      <a:endParaRPr lang="ru-RU" sz="2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9699"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Сайт</a:t>
                      </a:r>
                      <a:endParaRPr lang="ru-RU" sz="2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www.sosnovybor-ykt.ru</a:t>
                      </a:r>
                      <a:endParaRPr lang="ru-RU" sz="2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9699">
                <a:tc>
                  <a:txBody>
                    <a:bodyPr/>
                    <a:lstStyle/>
                    <a:p>
                      <a:r>
                        <a:rPr lang="ru-RU" sz="22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Инстаграм</a:t>
                      </a:r>
                      <a:endParaRPr lang="ru-RU" sz="2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@</a:t>
                      </a:r>
                      <a:r>
                        <a:rPr lang="en-US" sz="22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sosnovybor_ykt</a:t>
                      </a:r>
                      <a:endParaRPr lang="ru-RU" sz="2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82083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E-mail</a:t>
                      </a:r>
                      <a:endParaRPr lang="ru-RU" sz="2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sb_ykt@mail.ru </a:t>
                      </a:r>
                    </a:p>
                    <a:p>
                      <a:r>
                        <a:rPr lang="en-US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zayavki_sb@mail.ru </a:t>
                      </a:r>
                    </a:p>
                    <a:p>
                      <a:r>
                        <a:rPr lang="en-US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Отдел</a:t>
                      </a:r>
                      <a:r>
                        <a:rPr lang="ru-RU" sz="2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реализации путевок</a:t>
                      </a:r>
                      <a:r>
                        <a:rPr lang="ru-RU" sz="2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ru-RU" sz="2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755576" y="1124744"/>
            <a:ext cx="7456912" cy="3719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Благодарим за внимание!</a:t>
            </a:r>
            <a:endParaRPr lang="ru-RU" sz="32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692696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Деятельность за счет субсидии на выполнение государственного задания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исполнение за 2018 год (тыс.рублей)</a:t>
            </a:r>
            <a:endParaRPr lang="ru-RU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28" y="1340768"/>
          <a:ext cx="8640961" cy="5085185"/>
        </p:xfrm>
        <a:graphic>
          <a:graphicData uri="http://schemas.openxmlformats.org/drawingml/2006/table">
            <a:tbl>
              <a:tblPr/>
              <a:tblGrid>
                <a:gridCol w="3504354"/>
                <a:gridCol w="1068334"/>
                <a:gridCol w="1535215"/>
                <a:gridCol w="1495850"/>
                <a:gridCol w="1037208"/>
              </a:tblGrid>
              <a:tr h="9422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Наименование кода классификации расходов бюджета РФ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Код </a:t>
                      </a:r>
                      <a:r>
                        <a:rPr lang="ru-RU" sz="12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классифи</a:t>
                      </a: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кации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операций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План 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Исполнено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%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выпол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нения</a:t>
                      </a:r>
                    </a:p>
                  </a:txBody>
                  <a:tcPr marL="68305" marR="6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Остаток средств на начало года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305" marR="6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Поступления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139 151 677,25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139 151 677,25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Расходы: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Заработная плата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211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49 483 992,00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49 483 992,00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Прочие выплаты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212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2 359 335,00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2 359 325,17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Начисления на выплаты по оплате труда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213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14 944 127,25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14 828 897,99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99,2%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Услуги связи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221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1 882 147,00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1 882 146,16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Транспортные услуги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222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162 453,00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162 453,00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Коммунальные услуги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223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8 026 245,00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8 026 245,00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Работы, услуги по содержанию 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225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15 063 315,00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15 055 237,90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99,9%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Прочие работы и услуги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226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11 964 460,00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11 964 458,32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Прочие расходы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291-851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7 149 482,00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7 149 482,00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Прочие расходы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291-852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45 116,00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45 116,00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Прочие расходы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296-244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4 664 140,00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4 664 097,00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Увеличение стоимости основных средств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310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145 000,00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145 000,00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Увеличение стоимости материальных запасов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340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23 261 865,00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23 261 865,00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100,0%</a:t>
                      </a:r>
                    </a:p>
                  </a:txBody>
                  <a:tcPr marL="68305" marR="68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53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5"/>
          <p:cNvSpPr txBox="1">
            <a:spLocks/>
          </p:cNvSpPr>
          <p:nvPr/>
        </p:nvSpPr>
        <p:spPr>
          <a:xfrm>
            <a:off x="285720" y="928670"/>
            <a:ext cx="8064896" cy="484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Субсидия на выполнение государственного задания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928670"/>
            <a:ext cx="8643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14282" y="2303092"/>
          <a:ext cx="8715436" cy="3286148"/>
        </p:xfrm>
        <a:graphic>
          <a:graphicData uri="http://schemas.openxmlformats.org/drawingml/2006/table">
            <a:tbl>
              <a:tblPr/>
              <a:tblGrid>
                <a:gridCol w="1557312"/>
                <a:gridCol w="1171429"/>
                <a:gridCol w="1557312"/>
                <a:gridCol w="1650107"/>
                <a:gridCol w="1345997"/>
                <a:gridCol w="1433279"/>
              </a:tblGrid>
              <a:tr h="238385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Наименова-ние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показателя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Единица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измере-ния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Значение, </a:t>
                      </a:r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Утвержден-ное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государствен-ном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задании на отчетный финансовый год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Фактическое значение за отчетный финансовый год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Характеристика причин отклонения от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запланиро-ванных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значений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Источник (и)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информации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 фактическом значении показателя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2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Организация отдыха детей и молодежи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Человеко-дни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16 121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 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318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санаторно-курортная путевка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14282" y="1566664"/>
            <a:ext cx="8286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9600" algn="ctr"/>
                <a:tab pos="520065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Услуга №1 «Организация отдыха детей и молодежи»</a:t>
            </a:r>
          </a:p>
        </p:txBody>
      </p:sp>
    </p:spTree>
    <p:extLst>
      <p:ext uri="{BB962C8B-B14F-4D97-AF65-F5344CB8AC3E}">
        <p14:creationId xmlns:p14="http://schemas.microsoft.com/office/powerpoint/2010/main" val="243547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AppData\Roaming\Skype\verunchik19671\media_messaging\media_cache_v3\^8E9ACFC0D2A15A4ABFB9503BD9A455E4B7FC21F49D94499660^pimgpsh_fullsize_di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425" name="Rectangle 1"/>
          <p:cNvSpPr>
            <a:spLocks noChangeArrowheads="1"/>
          </p:cNvSpPr>
          <p:nvPr/>
        </p:nvSpPr>
        <p:spPr bwMode="auto">
          <a:xfrm>
            <a:off x="428596" y="1150103"/>
            <a:ext cx="839187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Количественные показатели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 услуге № 1 за отчетный период были проведены: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12 профильных смен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Для 1479 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детей и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подростков комплекс оздоровительных мероприятий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92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2819</TotalTime>
  <Words>3554</Words>
  <Application>Microsoft Office PowerPoint</Application>
  <PresentationFormat>Экран (4:3)</PresentationFormat>
  <Paragraphs>716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2" baseType="lpstr">
      <vt:lpstr>Arial Unicode MS</vt:lpstr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на 2019 год: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Слепцова Галина Егоровна</cp:lastModifiedBy>
  <cp:revision>320</cp:revision>
  <dcterms:created xsi:type="dcterms:W3CDTF">2017-01-18T02:45:41Z</dcterms:created>
  <dcterms:modified xsi:type="dcterms:W3CDTF">2019-01-18T04:45:00Z</dcterms:modified>
</cp:coreProperties>
</file>