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87" r:id="rId3"/>
    <p:sldId id="289" r:id="rId4"/>
    <p:sldId id="288" r:id="rId5"/>
    <p:sldId id="258" r:id="rId6"/>
    <p:sldId id="259" r:id="rId7"/>
    <p:sldId id="265" r:id="rId8"/>
    <p:sldId id="26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7ACFEA"/>
    <a:srgbClr val="006699"/>
    <a:srgbClr val="BCD6E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0CE307-8737-4B9F-AAB8-8AFA27BC2351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CC9218D-C04D-417F-A89E-2F9667FE9476}">
      <dgm:prSet phldrT="[Текст]"/>
      <dgm:spPr/>
      <dgm:t>
        <a:bodyPr/>
        <a:lstStyle/>
        <a:p>
          <a:r>
            <a:rPr lang="ru-RU" dirty="0" smtClean="0"/>
            <a:t>Информационный Сбор информации </a:t>
          </a:r>
          <a:endParaRPr lang="ru-RU" dirty="0"/>
        </a:p>
      </dgm:t>
    </dgm:pt>
    <dgm:pt modelId="{FB6746EB-AC38-4D8C-9BEA-3312EDBBEB5F}" type="parTrans" cxnId="{04069B75-4BC3-4443-ACC0-607D1A8B4082}">
      <dgm:prSet/>
      <dgm:spPr/>
      <dgm:t>
        <a:bodyPr/>
        <a:lstStyle/>
        <a:p>
          <a:endParaRPr lang="ru-RU"/>
        </a:p>
      </dgm:t>
    </dgm:pt>
    <dgm:pt modelId="{2711E831-2AC7-4FD1-9987-5E622B42FE17}" type="sibTrans" cxnId="{04069B75-4BC3-4443-ACC0-607D1A8B4082}">
      <dgm:prSet/>
      <dgm:spPr/>
      <dgm:t>
        <a:bodyPr/>
        <a:lstStyle/>
        <a:p>
          <a:endParaRPr lang="ru-RU"/>
        </a:p>
      </dgm:t>
    </dgm:pt>
    <dgm:pt modelId="{E863FD90-3324-466F-ABC0-3532BF3793C6}">
      <dgm:prSet phldrT="[Текст]"/>
      <dgm:spPr/>
      <dgm:t>
        <a:bodyPr/>
        <a:lstStyle/>
        <a:p>
          <a:r>
            <a:rPr lang="ru-RU" dirty="0" smtClean="0"/>
            <a:t>Интернет ресурсы</a:t>
          </a:r>
          <a:endParaRPr lang="ru-RU" dirty="0"/>
        </a:p>
      </dgm:t>
    </dgm:pt>
    <dgm:pt modelId="{A9CF96CD-2EB0-401F-ABBF-8CB72D52F638}" type="parTrans" cxnId="{7165A861-66BF-4A13-8A99-11F827E3A081}">
      <dgm:prSet/>
      <dgm:spPr/>
      <dgm:t>
        <a:bodyPr/>
        <a:lstStyle/>
        <a:p>
          <a:endParaRPr lang="ru-RU"/>
        </a:p>
      </dgm:t>
    </dgm:pt>
    <dgm:pt modelId="{20D333A6-8F06-4D12-9090-260B28B72BFC}" type="sibTrans" cxnId="{7165A861-66BF-4A13-8A99-11F827E3A081}">
      <dgm:prSet/>
      <dgm:spPr/>
      <dgm:t>
        <a:bodyPr/>
        <a:lstStyle/>
        <a:p>
          <a:endParaRPr lang="ru-RU"/>
        </a:p>
      </dgm:t>
    </dgm:pt>
    <dgm:pt modelId="{DC68A4F4-C40D-4E3A-945D-96824FCD7D5E}">
      <dgm:prSet phldrT="[Текст]"/>
      <dgm:spPr/>
      <dgm:t>
        <a:bodyPr/>
        <a:lstStyle/>
        <a:p>
          <a:r>
            <a:rPr lang="ru-RU" dirty="0" smtClean="0"/>
            <a:t>Мотивационно-коммуникативный  </a:t>
          </a:r>
          <a:endParaRPr lang="ru-RU" dirty="0"/>
        </a:p>
      </dgm:t>
    </dgm:pt>
    <dgm:pt modelId="{549237E6-54AF-47B2-9F2F-CB51EBB73B76}" type="parTrans" cxnId="{A10DEE69-BB24-47F7-9B06-32AE2B539472}">
      <dgm:prSet/>
      <dgm:spPr/>
      <dgm:t>
        <a:bodyPr/>
        <a:lstStyle/>
        <a:p>
          <a:endParaRPr lang="ru-RU"/>
        </a:p>
      </dgm:t>
    </dgm:pt>
    <dgm:pt modelId="{8172BA64-F0AD-4CDD-A76C-68598853F4EB}" type="sibTrans" cxnId="{A10DEE69-BB24-47F7-9B06-32AE2B539472}">
      <dgm:prSet/>
      <dgm:spPr/>
      <dgm:t>
        <a:bodyPr/>
        <a:lstStyle/>
        <a:p>
          <a:endParaRPr lang="ru-RU"/>
        </a:p>
      </dgm:t>
    </dgm:pt>
    <dgm:pt modelId="{C5E86C44-D1AB-43D7-BA42-BE66F87CB8CF}">
      <dgm:prSet phldrT="[Текст]"/>
      <dgm:spPr/>
      <dgm:t>
        <a:bodyPr/>
        <a:lstStyle/>
        <a:p>
          <a:r>
            <a:rPr lang="ru-RU" dirty="0" smtClean="0"/>
            <a:t>Эмоционально-ценностный опыт общения </a:t>
          </a:r>
          <a:endParaRPr lang="ru-RU" dirty="0"/>
        </a:p>
      </dgm:t>
    </dgm:pt>
    <dgm:pt modelId="{0F5B918C-81B7-4DC8-8F33-3720C7025DB5}" type="parTrans" cxnId="{57954C34-BD6E-46AC-A15C-EA79A2632495}">
      <dgm:prSet/>
      <dgm:spPr/>
      <dgm:t>
        <a:bodyPr/>
        <a:lstStyle/>
        <a:p>
          <a:endParaRPr lang="ru-RU"/>
        </a:p>
      </dgm:t>
    </dgm:pt>
    <dgm:pt modelId="{EA5CEEAB-D977-4EF7-9ADF-ECD5C15982EF}" type="sibTrans" cxnId="{57954C34-BD6E-46AC-A15C-EA79A2632495}">
      <dgm:prSet/>
      <dgm:spPr/>
      <dgm:t>
        <a:bodyPr/>
        <a:lstStyle/>
        <a:p>
          <a:endParaRPr lang="ru-RU"/>
        </a:p>
      </dgm:t>
    </dgm:pt>
    <dgm:pt modelId="{81A2CD51-15C6-4356-9A54-BC8CD595B992}">
      <dgm:prSet phldrT="[Текст]"/>
      <dgm:spPr/>
      <dgm:t>
        <a:bodyPr/>
        <a:lstStyle/>
        <a:p>
          <a:r>
            <a:rPr lang="ru-RU" dirty="0" smtClean="0"/>
            <a:t>Сопричастность</a:t>
          </a:r>
          <a:endParaRPr lang="ru-RU" dirty="0"/>
        </a:p>
      </dgm:t>
    </dgm:pt>
    <dgm:pt modelId="{FBBEF962-31E4-4B51-A207-67F118FF6B28}" type="parTrans" cxnId="{377E4D09-159E-4B60-A28E-BB3A6842CFDB}">
      <dgm:prSet/>
      <dgm:spPr/>
      <dgm:t>
        <a:bodyPr/>
        <a:lstStyle/>
        <a:p>
          <a:endParaRPr lang="ru-RU"/>
        </a:p>
      </dgm:t>
    </dgm:pt>
    <dgm:pt modelId="{06E2D411-A435-414F-B7AD-1357301FDAD4}" type="sibTrans" cxnId="{377E4D09-159E-4B60-A28E-BB3A6842CFDB}">
      <dgm:prSet/>
      <dgm:spPr/>
      <dgm:t>
        <a:bodyPr/>
        <a:lstStyle/>
        <a:p>
          <a:endParaRPr lang="ru-RU"/>
        </a:p>
      </dgm:t>
    </dgm:pt>
    <dgm:pt modelId="{C4CE6163-425D-42B6-A078-21889FE9F5E1}">
      <dgm:prSet phldrT="[Текст]"/>
      <dgm:spPr/>
      <dgm:t>
        <a:bodyPr/>
        <a:lstStyle/>
        <a:p>
          <a:r>
            <a:rPr lang="ru-RU" dirty="0" smtClean="0"/>
            <a:t>Проектно-практический  </a:t>
          </a:r>
          <a:endParaRPr lang="ru-RU" dirty="0"/>
        </a:p>
      </dgm:t>
    </dgm:pt>
    <dgm:pt modelId="{289C6BE7-2D39-4F30-B91F-DA980642BA76}" type="parTrans" cxnId="{6AAB15DA-2DDC-4FBE-BDDB-CB45F37B7D04}">
      <dgm:prSet/>
      <dgm:spPr/>
      <dgm:t>
        <a:bodyPr/>
        <a:lstStyle/>
        <a:p>
          <a:endParaRPr lang="ru-RU"/>
        </a:p>
      </dgm:t>
    </dgm:pt>
    <dgm:pt modelId="{C01357DB-D367-47FB-8527-181A4E4300CA}" type="sibTrans" cxnId="{6AAB15DA-2DDC-4FBE-BDDB-CB45F37B7D04}">
      <dgm:prSet/>
      <dgm:spPr/>
      <dgm:t>
        <a:bodyPr/>
        <a:lstStyle/>
        <a:p>
          <a:endParaRPr lang="ru-RU"/>
        </a:p>
      </dgm:t>
    </dgm:pt>
    <dgm:pt modelId="{6CE336CD-13FC-4CD5-A2B5-A29FD18CEDAF}">
      <dgm:prSet phldrT="[Текст]"/>
      <dgm:spPr/>
      <dgm:t>
        <a:bodyPr/>
        <a:lstStyle/>
        <a:p>
          <a:r>
            <a:rPr lang="ru-RU" dirty="0" smtClean="0"/>
            <a:t>Отношение к событию</a:t>
          </a:r>
          <a:endParaRPr lang="ru-RU" dirty="0"/>
        </a:p>
      </dgm:t>
    </dgm:pt>
    <dgm:pt modelId="{5A8618BA-BD22-4622-985F-1B9BB0213D0C}" type="parTrans" cxnId="{078D11E6-2165-4253-BF0A-2ECE75CB771E}">
      <dgm:prSet/>
      <dgm:spPr/>
      <dgm:t>
        <a:bodyPr/>
        <a:lstStyle/>
        <a:p>
          <a:endParaRPr lang="ru-RU"/>
        </a:p>
      </dgm:t>
    </dgm:pt>
    <dgm:pt modelId="{9AD58E4E-4EFC-4CC5-80DD-AC2D99C9FA04}" type="sibTrans" cxnId="{078D11E6-2165-4253-BF0A-2ECE75CB771E}">
      <dgm:prSet/>
      <dgm:spPr/>
      <dgm:t>
        <a:bodyPr/>
        <a:lstStyle/>
        <a:p>
          <a:endParaRPr lang="ru-RU"/>
        </a:p>
      </dgm:t>
    </dgm:pt>
    <dgm:pt modelId="{56B972D9-3E39-4B30-B2C7-B8BA206D289D}">
      <dgm:prSet phldrT="[Текст]"/>
      <dgm:spPr/>
      <dgm:t>
        <a:bodyPr/>
        <a:lstStyle/>
        <a:p>
          <a:r>
            <a:rPr lang="ru-RU" dirty="0" smtClean="0"/>
            <a:t>Участие в бессмертном полку</a:t>
          </a:r>
          <a:endParaRPr lang="ru-RU" dirty="0"/>
        </a:p>
      </dgm:t>
    </dgm:pt>
    <dgm:pt modelId="{FC185F95-8F07-4DEC-B193-A160A7AE82B5}" type="parTrans" cxnId="{67AE9BB6-A403-4185-B548-AB410353EE03}">
      <dgm:prSet/>
      <dgm:spPr/>
      <dgm:t>
        <a:bodyPr/>
        <a:lstStyle/>
        <a:p>
          <a:endParaRPr lang="ru-RU"/>
        </a:p>
      </dgm:t>
    </dgm:pt>
    <dgm:pt modelId="{E3D67BB3-F453-4E90-8051-FEA6E05B5906}" type="sibTrans" cxnId="{67AE9BB6-A403-4185-B548-AB410353EE03}">
      <dgm:prSet/>
      <dgm:spPr/>
      <dgm:t>
        <a:bodyPr/>
        <a:lstStyle/>
        <a:p>
          <a:endParaRPr lang="ru-RU"/>
        </a:p>
      </dgm:t>
    </dgm:pt>
    <dgm:pt modelId="{7C75E3A9-E9E1-497D-8E75-D9BF3FB195BD}">
      <dgm:prSet phldrT="[Текст]"/>
      <dgm:spPr/>
      <dgm:t>
        <a:bodyPr/>
        <a:lstStyle/>
        <a:p>
          <a:r>
            <a:rPr lang="ru-RU" dirty="0" smtClean="0"/>
            <a:t>Библиотеки</a:t>
          </a:r>
          <a:endParaRPr lang="ru-RU" dirty="0"/>
        </a:p>
      </dgm:t>
    </dgm:pt>
    <dgm:pt modelId="{2BF2899E-1FB6-43D9-985C-E51B48B66B3B}" type="parTrans" cxnId="{72EAD298-23DD-4EDE-AA11-B533AB72CB55}">
      <dgm:prSet/>
      <dgm:spPr/>
      <dgm:t>
        <a:bodyPr/>
        <a:lstStyle/>
        <a:p>
          <a:endParaRPr lang="ru-RU"/>
        </a:p>
      </dgm:t>
    </dgm:pt>
    <dgm:pt modelId="{31DF7631-63A5-4EE7-AE93-A503D52D979A}" type="sibTrans" cxnId="{72EAD298-23DD-4EDE-AA11-B533AB72CB55}">
      <dgm:prSet/>
      <dgm:spPr/>
      <dgm:t>
        <a:bodyPr/>
        <a:lstStyle/>
        <a:p>
          <a:endParaRPr lang="ru-RU"/>
        </a:p>
      </dgm:t>
    </dgm:pt>
    <dgm:pt modelId="{1B027C70-0603-443C-B3A7-B9A404FF8E86}">
      <dgm:prSet phldrT="[Текст]"/>
      <dgm:spPr/>
      <dgm:t>
        <a:bodyPr/>
        <a:lstStyle/>
        <a:p>
          <a:r>
            <a:rPr lang="ru-RU" dirty="0" smtClean="0"/>
            <a:t>Люди </a:t>
          </a:r>
          <a:endParaRPr lang="ru-RU" dirty="0"/>
        </a:p>
      </dgm:t>
    </dgm:pt>
    <dgm:pt modelId="{F25BB3FA-EE27-404A-B6C0-9462D470877F}" type="parTrans" cxnId="{1C649F64-D733-4C03-A275-A61515C0C05B}">
      <dgm:prSet/>
      <dgm:spPr/>
      <dgm:t>
        <a:bodyPr/>
        <a:lstStyle/>
        <a:p>
          <a:endParaRPr lang="ru-RU"/>
        </a:p>
      </dgm:t>
    </dgm:pt>
    <dgm:pt modelId="{8B820FD3-B572-4F96-B107-70F17ECA3145}" type="sibTrans" cxnId="{1C649F64-D733-4C03-A275-A61515C0C05B}">
      <dgm:prSet/>
      <dgm:spPr/>
      <dgm:t>
        <a:bodyPr/>
        <a:lstStyle/>
        <a:p>
          <a:endParaRPr lang="ru-RU"/>
        </a:p>
      </dgm:t>
    </dgm:pt>
    <dgm:pt modelId="{FD602B80-88F7-4C64-929C-065D59333D7F}">
      <dgm:prSet phldrT="[Текст]"/>
      <dgm:spPr/>
      <dgm:t>
        <a:bodyPr/>
        <a:lstStyle/>
        <a:p>
          <a:r>
            <a:rPr lang="ru-RU" dirty="0" smtClean="0"/>
            <a:t>Музеи </a:t>
          </a:r>
          <a:endParaRPr lang="ru-RU" dirty="0"/>
        </a:p>
      </dgm:t>
    </dgm:pt>
    <dgm:pt modelId="{3BA05782-1B09-4D19-8661-36A1E1092FB5}" type="parTrans" cxnId="{32C0D389-DE3E-4E54-B7EE-7F07BD909F8D}">
      <dgm:prSet/>
      <dgm:spPr/>
      <dgm:t>
        <a:bodyPr/>
        <a:lstStyle/>
        <a:p>
          <a:endParaRPr lang="ru-RU"/>
        </a:p>
      </dgm:t>
    </dgm:pt>
    <dgm:pt modelId="{E7E594C6-84AF-4A35-86EF-851CD17E702C}" type="sibTrans" cxnId="{32C0D389-DE3E-4E54-B7EE-7F07BD909F8D}">
      <dgm:prSet/>
      <dgm:spPr/>
      <dgm:t>
        <a:bodyPr/>
        <a:lstStyle/>
        <a:p>
          <a:endParaRPr lang="ru-RU"/>
        </a:p>
      </dgm:t>
    </dgm:pt>
    <dgm:pt modelId="{733E60A7-1A9B-4447-ADF7-DC068CF7BEA1}">
      <dgm:prSet phldrT="[Текст]"/>
      <dgm:spPr/>
      <dgm:t>
        <a:bodyPr/>
        <a:lstStyle/>
        <a:p>
          <a:r>
            <a:rPr lang="ru-RU" dirty="0" smtClean="0"/>
            <a:t>Сопереживание за судьбу своей страны</a:t>
          </a:r>
          <a:endParaRPr lang="ru-RU" dirty="0"/>
        </a:p>
      </dgm:t>
    </dgm:pt>
    <dgm:pt modelId="{5861A600-F117-475F-8114-EFF65AE36840}" type="parTrans" cxnId="{F91722CC-3437-48C4-A50F-5EEDE60FEAC2}">
      <dgm:prSet/>
      <dgm:spPr/>
      <dgm:t>
        <a:bodyPr/>
        <a:lstStyle/>
        <a:p>
          <a:endParaRPr lang="ru-RU"/>
        </a:p>
      </dgm:t>
    </dgm:pt>
    <dgm:pt modelId="{74357971-39E3-4D49-AB2F-D65CFD66DCC0}" type="sibTrans" cxnId="{F91722CC-3437-48C4-A50F-5EEDE60FEAC2}">
      <dgm:prSet/>
      <dgm:spPr/>
      <dgm:t>
        <a:bodyPr/>
        <a:lstStyle/>
        <a:p>
          <a:endParaRPr lang="ru-RU"/>
        </a:p>
      </dgm:t>
    </dgm:pt>
    <dgm:pt modelId="{2A674E7A-FBFB-4700-A401-D307263989DF}">
      <dgm:prSet phldrT="[Текст]"/>
      <dgm:spPr/>
      <dgm:t>
        <a:bodyPr/>
        <a:lstStyle/>
        <a:p>
          <a:r>
            <a:rPr lang="ru-RU" dirty="0" smtClean="0"/>
            <a:t>Проект «Письмо в прошлое»</a:t>
          </a:r>
          <a:endParaRPr lang="ru-RU" dirty="0"/>
        </a:p>
      </dgm:t>
    </dgm:pt>
    <dgm:pt modelId="{CF54F6E0-158E-4358-A9B8-AD47BC308EDF}" type="parTrans" cxnId="{4204679C-13C9-4524-B617-083B035282BD}">
      <dgm:prSet/>
      <dgm:spPr/>
      <dgm:t>
        <a:bodyPr/>
        <a:lstStyle/>
        <a:p>
          <a:endParaRPr lang="ru-RU"/>
        </a:p>
      </dgm:t>
    </dgm:pt>
    <dgm:pt modelId="{077B49BF-0D84-4047-94CD-83842C1371B2}" type="sibTrans" cxnId="{4204679C-13C9-4524-B617-083B035282BD}">
      <dgm:prSet/>
      <dgm:spPr/>
      <dgm:t>
        <a:bodyPr/>
        <a:lstStyle/>
        <a:p>
          <a:endParaRPr lang="ru-RU"/>
        </a:p>
      </dgm:t>
    </dgm:pt>
    <dgm:pt modelId="{ED00FD76-BCF7-4893-9899-5DDB0FF92D74}" type="pres">
      <dgm:prSet presAssocID="{130CE307-8737-4B9F-AAB8-8AFA27BC23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6E712D-7E00-4A69-BBFC-B2D2B55FE0E7}" type="pres">
      <dgm:prSet presAssocID="{6CC9218D-C04D-417F-A89E-2F9667FE9476}" presName="composite" presStyleCnt="0"/>
      <dgm:spPr/>
    </dgm:pt>
    <dgm:pt modelId="{A271F8B5-9E53-437A-8A9C-4B81E93A7B62}" type="pres">
      <dgm:prSet presAssocID="{6CC9218D-C04D-417F-A89E-2F9667FE947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779AE-C1EB-447C-8300-122216B59428}" type="pres">
      <dgm:prSet presAssocID="{6CC9218D-C04D-417F-A89E-2F9667FE947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BBC71-2C7F-4B57-AB28-D8459BD8D2F7}" type="pres">
      <dgm:prSet presAssocID="{2711E831-2AC7-4FD1-9987-5E622B42FE17}" presName="space" presStyleCnt="0"/>
      <dgm:spPr/>
    </dgm:pt>
    <dgm:pt modelId="{5F104841-1887-4957-A995-DB60E2D05442}" type="pres">
      <dgm:prSet presAssocID="{DC68A4F4-C40D-4E3A-945D-96824FCD7D5E}" presName="composite" presStyleCnt="0"/>
      <dgm:spPr/>
    </dgm:pt>
    <dgm:pt modelId="{33E6EB84-31FF-450B-A2FC-4B31DF4D84CE}" type="pres">
      <dgm:prSet presAssocID="{DC68A4F4-C40D-4E3A-945D-96824FCD7D5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2B53F1-6F2D-40BF-A872-C6C8BBEE4DF9}" type="pres">
      <dgm:prSet presAssocID="{DC68A4F4-C40D-4E3A-945D-96824FCD7D5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93CE9-68C2-4528-BBBF-4426E4C7D9AD}" type="pres">
      <dgm:prSet presAssocID="{8172BA64-F0AD-4CDD-A76C-68598853F4EB}" presName="space" presStyleCnt="0"/>
      <dgm:spPr/>
    </dgm:pt>
    <dgm:pt modelId="{2C30CDDE-442E-4BD9-8D3A-2F2A381044E1}" type="pres">
      <dgm:prSet presAssocID="{C4CE6163-425D-42B6-A078-21889FE9F5E1}" presName="composite" presStyleCnt="0"/>
      <dgm:spPr/>
    </dgm:pt>
    <dgm:pt modelId="{E9977E7C-8A5E-4D6B-AB0A-812AA7DAF3AC}" type="pres">
      <dgm:prSet presAssocID="{C4CE6163-425D-42B6-A078-21889FE9F5E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195301-81BF-4EED-8ADA-26DC9E52E5B2}" type="pres">
      <dgm:prSet presAssocID="{C4CE6163-425D-42B6-A078-21889FE9F5E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7E4D09-159E-4B60-A28E-BB3A6842CFDB}" srcId="{DC68A4F4-C40D-4E3A-945D-96824FCD7D5E}" destId="{81A2CD51-15C6-4356-9A54-BC8CD595B992}" srcOrd="1" destOrd="0" parTransId="{FBBEF962-31E4-4B51-A207-67F118FF6B28}" sibTransId="{06E2D411-A435-414F-B7AD-1357301FDAD4}"/>
    <dgm:cxn modelId="{04069B75-4BC3-4443-ACC0-607D1A8B4082}" srcId="{130CE307-8737-4B9F-AAB8-8AFA27BC2351}" destId="{6CC9218D-C04D-417F-A89E-2F9667FE9476}" srcOrd="0" destOrd="0" parTransId="{FB6746EB-AC38-4D8C-9BEA-3312EDBBEB5F}" sibTransId="{2711E831-2AC7-4FD1-9987-5E622B42FE17}"/>
    <dgm:cxn modelId="{57954C34-BD6E-46AC-A15C-EA79A2632495}" srcId="{DC68A4F4-C40D-4E3A-945D-96824FCD7D5E}" destId="{C5E86C44-D1AB-43D7-BA42-BE66F87CB8CF}" srcOrd="0" destOrd="0" parTransId="{0F5B918C-81B7-4DC8-8F33-3720C7025DB5}" sibTransId="{EA5CEEAB-D977-4EF7-9ADF-ECD5C15982EF}"/>
    <dgm:cxn modelId="{39D0AC2B-EE95-487F-9F89-C1060087D731}" type="presOf" srcId="{E863FD90-3324-466F-ABC0-3532BF3793C6}" destId="{1E9779AE-C1EB-447C-8300-122216B59428}" srcOrd="0" destOrd="0" presId="urn:microsoft.com/office/officeart/2005/8/layout/hList1"/>
    <dgm:cxn modelId="{4D55A723-D2FF-4B03-B3C7-03EE3B7AB710}" type="presOf" srcId="{6CE336CD-13FC-4CD5-A2B5-A29FD18CEDAF}" destId="{73195301-81BF-4EED-8ADA-26DC9E52E5B2}" srcOrd="0" destOrd="0" presId="urn:microsoft.com/office/officeart/2005/8/layout/hList1"/>
    <dgm:cxn modelId="{419C0D2B-9026-4F39-A34B-03A6E116F7D9}" type="presOf" srcId="{C5E86C44-D1AB-43D7-BA42-BE66F87CB8CF}" destId="{832B53F1-6F2D-40BF-A872-C6C8BBEE4DF9}" srcOrd="0" destOrd="0" presId="urn:microsoft.com/office/officeart/2005/8/layout/hList1"/>
    <dgm:cxn modelId="{078D11E6-2165-4253-BF0A-2ECE75CB771E}" srcId="{C4CE6163-425D-42B6-A078-21889FE9F5E1}" destId="{6CE336CD-13FC-4CD5-A2B5-A29FD18CEDAF}" srcOrd="0" destOrd="0" parTransId="{5A8618BA-BD22-4622-985F-1B9BB0213D0C}" sibTransId="{9AD58E4E-4EFC-4CC5-80DD-AC2D99C9FA04}"/>
    <dgm:cxn modelId="{A2FA359F-6182-4311-93BA-2F2EB1DE5A36}" type="presOf" srcId="{56B972D9-3E39-4B30-B2C7-B8BA206D289D}" destId="{73195301-81BF-4EED-8ADA-26DC9E52E5B2}" srcOrd="0" destOrd="2" presId="urn:microsoft.com/office/officeart/2005/8/layout/hList1"/>
    <dgm:cxn modelId="{2A0A9060-1CBC-47FD-BF05-E8AA66FB196F}" type="presOf" srcId="{2A674E7A-FBFB-4700-A401-D307263989DF}" destId="{73195301-81BF-4EED-8ADA-26DC9E52E5B2}" srcOrd="0" destOrd="1" presId="urn:microsoft.com/office/officeart/2005/8/layout/hList1"/>
    <dgm:cxn modelId="{957F0861-696E-48B9-9AEC-FFB5E58FDB22}" type="presOf" srcId="{6CC9218D-C04D-417F-A89E-2F9667FE9476}" destId="{A271F8B5-9E53-437A-8A9C-4B81E93A7B62}" srcOrd="0" destOrd="0" presId="urn:microsoft.com/office/officeart/2005/8/layout/hList1"/>
    <dgm:cxn modelId="{72EAD298-23DD-4EDE-AA11-B533AB72CB55}" srcId="{6CC9218D-C04D-417F-A89E-2F9667FE9476}" destId="{7C75E3A9-E9E1-497D-8E75-D9BF3FB195BD}" srcOrd="1" destOrd="0" parTransId="{2BF2899E-1FB6-43D9-985C-E51B48B66B3B}" sibTransId="{31DF7631-63A5-4EE7-AE93-A503D52D979A}"/>
    <dgm:cxn modelId="{3E0199D5-E51B-4AA0-AE6C-DB8AC7F39BD5}" type="presOf" srcId="{733E60A7-1A9B-4447-ADF7-DC068CF7BEA1}" destId="{832B53F1-6F2D-40BF-A872-C6C8BBEE4DF9}" srcOrd="0" destOrd="2" presId="urn:microsoft.com/office/officeart/2005/8/layout/hList1"/>
    <dgm:cxn modelId="{6E473267-3B7F-4DDD-ADEE-12386FAEE243}" type="presOf" srcId="{7C75E3A9-E9E1-497D-8E75-D9BF3FB195BD}" destId="{1E9779AE-C1EB-447C-8300-122216B59428}" srcOrd="0" destOrd="1" presId="urn:microsoft.com/office/officeart/2005/8/layout/hList1"/>
    <dgm:cxn modelId="{E6CFBFEA-F133-42D3-89BE-5F84E4B96207}" type="presOf" srcId="{130CE307-8737-4B9F-AAB8-8AFA27BC2351}" destId="{ED00FD76-BCF7-4893-9899-5DDB0FF92D74}" srcOrd="0" destOrd="0" presId="urn:microsoft.com/office/officeart/2005/8/layout/hList1"/>
    <dgm:cxn modelId="{6AAB15DA-2DDC-4FBE-BDDB-CB45F37B7D04}" srcId="{130CE307-8737-4B9F-AAB8-8AFA27BC2351}" destId="{C4CE6163-425D-42B6-A078-21889FE9F5E1}" srcOrd="2" destOrd="0" parTransId="{289C6BE7-2D39-4F30-B91F-DA980642BA76}" sibTransId="{C01357DB-D367-47FB-8527-181A4E4300CA}"/>
    <dgm:cxn modelId="{334563DB-ED5D-444A-A24D-1CEAFEDC0937}" type="presOf" srcId="{81A2CD51-15C6-4356-9A54-BC8CD595B992}" destId="{832B53F1-6F2D-40BF-A872-C6C8BBEE4DF9}" srcOrd="0" destOrd="1" presId="urn:microsoft.com/office/officeart/2005/8/layout/hList1"/>
    <dgm:cxn modelId="{4204679C-13C9-4524-B617-083B035282BD}" srcId="{C4CE6163-425D-42B6-A078-21889FE9F5E1}" destId="{2A674E7A-FBFB-4700-A401-D307263989DF}" srcOrd="1" destOrd="0" parTransId="{CF54F6E0-158E-4358-A9B8-AD47BC308EDF}" sibTransId="{077B49BF-0D84-4047-94CD-83842C1371B2}"/>
    <dgm:cxn modelId="{8086B3D8-DADA-4DC8-A218-AB286106CBAC}" type="presOf" srcId="{1B027C70-0603-443C-B3A7-B9A404FF8E86}" destId="{1E9779AE-C1EB-447C-8300-122216B59428}" srcOrd="0" destOrd="3" presId="urn:microsoft.com/office/officeart/2005/8/layout/hList1"/>
    <dgm:cxn modelId="{32C0D389-DE3E-4E54-B7EE-7F07BD909F8D}" srcId="{6CC9218D-C04D-417F-A89E-2F9667FE9476}" destId="{FD602B80-88F7-4C64-929C-065D59333D7F}" srcOrd="2" destOrd="0" parTransId="{3BA05782-1B09-4D19-8661-36A1E1092FB5}" sibTransId="{E7E594C6-84AF-4A35-86EF-851CD17E702C}"/>
    <dgm:cxn modelId="{A10DEE69-BB24-47F7-9B06-32AE2B539472}" srcId="{130CE307-8737-4B9F-AAB8-8AFA27BC2351}" destId="{DC68A4F4-C40D-4E3A-945D-96824FCD7D5E}" srcOrd="1" destOrd="0" parTransId="{549237E6-54AF-47B2-9F2F-CB51EBB73B76}" sibTransId="{8172BA64-F0AD-4CDD-A76C-68598853F4EB}"/>
    <dgm:cxn modelId="{7165A861-66BF-4A13-8A99-11F827E3A081}" srcId="{6CC9218D-C04D-417F-A89E-2F9667FE9476}" destId="{E863FD90-3324-466F-ABC0-3532BF3793C6}" srcOrd="0" destOrd="0" parTransId="{A9CF96CD-2EB0-401F-ABBF-8CB72D52F638}" sibTransId="{20D333A6-8F06-4D12-9090-260B28B72BFC}"/>
    <dgm:cxn modelId="{F17E7E11-FF83-45F4-AA88-91777B839D4C}" type="presOf" srcId="{DC68A4F4-C40D-4E3A-945D-96824FCD7D5E}" destId="{33E6EB84-31FF-450B-A2FC-4B31DF4D84CE}" srcOrd="0" destOrd="0" presId="urn:microsoft.com/office/officeart/2005/8/layout/hList1"/>
    <dgm:cxn modelId="{1C649F64-D733-4C03-A275-A61515C0C05B}" srcId="{6CC9218D-C04D-417F-A89E-2F9667FE9476}" destId="{1B027C70-0603-443C-B3A7-B9A404FF8E86}" srcOrd="3" destOrd="0" parTransId="{F25BB3FA-EE27-404A-B6C0-9462D470877F}" sibTransId="{8B820FD3-B572-4F96-B107-70F17ECA3145}"/>
    <dgm:cxn modelId="{48AD39E1-C48B-4183-9E0E-84764AA337C5}" type="presOf" srcId="{C4CE6163-425D-42B6-A078-21889FE9F5E1}" destId="{E9977E7C-8A5E-4D6B-AB0A-812AA7DAF3AC}" srcOrd="0" destOrd="0" presId="urn:microsoft.com/office/officeart/2005/8/layout/hList1"/>
    <dgm:cxn modelId="{F91722CC-3437-48C4-A50F-5EEDE60FEAC2}" srcId="{DC68A4F4-C40D-4E3A-945D-96824FCD7D5E}" destId="{733E60A7-1A9B-4447-ADF7-DC068CF7BEA1}" srcOrd="2" destOrd="0" parTransId="{5861A600-F117-475F-8114-EFF65AE36840}" sibTransId="{74357971-39E3-4D49-AB2F-D65CFD66DCC0}"/>
    <dgm:cxn modelId="{354BB0CB-2A53-4299-B38D-A16D2CBEFC78}" type="presOf" srcId="{FD602B80-88F7-4C64-929C-065D59333D7F}" destId="{1E9779AE-C1EB-447C-8300-122216B59428}" srcOrd="0" destOrd="2" presId="urn:microsoft.com/office/officeart/2005/8/layout/hList1"/>
    <dgm:cxn modelId="{67AE9BB6-A403-4185-B548-AB410353EE03}" srcId="{C4CE6163-425D-42B6-A078-21889FE9F5E1}" destId="{56B972D9-3E39-4B30-B2C7-B8BA206D289D}" srcOrd="2" destOrd="0" parTransId="{FC185F95-8F07-4DEC-B193-A160A7AE82B5}" sibTransId="{E3D67BB3-F453-4E90-8051-FEA6E05B5906}"/>
    <dgm:cxn modelId="{18D3FB72-7343-4704-93F1-378ABB20D735}" type="presParOf" srcId="{ED00FD76-BCF7-4893-9899-5DDB0FF92D74}" destId="{B06E712D-7E00-4A69-BBFC-B2D2B55FE0E7}" srcOrd="0" destOrd="0" presId="urn:microsoft.com/office/officeart/2005/8/layout/hList1"/>
    <dgm:cxn modelId="{549CDDA1-6523-4F53-8F98-E671EF6D9B1A}" type="presParOf" srcId="{B06E712D-7E00-4A69-BBFC-B2D2B55FE0E7}" destId="{A271F8B5-9E53-437A-8A9C-4B81E93A7B62}" srcOrd="0" destOrd="0" presId="urn:microsoft.com/office/officeart/2005/8/layout/hList1"/>
    <dgm:cxn modelId="{E1EAE32C-2D2D-4576-A64C-5DAF1FB63C2C}" type="presParOf" srcId="{B06E712D-7E00-4A69-BBFC-B2D2B55FE0E7}" destId="{1E9779AE-C1EB-447C-8300-122216B59428}" srcOrd="1" destOrd="0" presId="urn:microsoft.com/office/officeart/2005/8/layout/hList1"/>
    <dgm:cxn modelId="{B8010B5C-D7DA-4277-9BA8-9D9C880698D0}" type="presParOf" srcId="{ED00FD76-BCF7-4893-9899-5DDB0FF92D74}" destId="{E72BBC71-2C7F-4B57-AB28-D8459BD8D2F7}" srcOrd="1" destOrd="0" presId="urn:microsoft.com/office/officeart/2005/8/layout/hList1"/>
    <dgm:cxn modelId="{AE075288-67B9-49B5-A620-B106C039C560}" type="presParOf" srcId="{ED00FD76-BCF7-4893-9899-5DDB0FF92D74}" destId="{5F104841-1887-4957-A995-DB60E2D05442}" srcOrd="2" destOrd="0" presId="urn:microsoft.com/office/officeart/2005/8/layout/hList1"/>
    <dgm:cxn modelId="{FDB1166E-BAAC-4181-91BB-B7EC539E2525}" type="presParOf" srcId="{5F104841-1887-4957-A995-DB60E2D05442}" destId="{33E6EB84-31FF-450B-A2FC-4B31DF4D84CE}" srcOrd="0" destOrd="0" presId="urn:microsoft.com/office/officeart/2005/8/layout/hList1"/>
    <dgm:cxn modelId="{C9B0CD40-44AD-40C7-A0B9-F31BA4BE091A}" type="presParOf" srcId="{5F104841-1887-4957-A995-DB60E2D05442}" destId="{832B53F1-6F2D-40BF-A872-C6C8BBEE4DF9}" srcOrd="1" destOrd="0" presId="urn:microsoft.com/office/officeart/2005/8/layout/hList1"/>
    <dgm:cxn modelId="{4D600535-BFE0-4E48-B467-B4E45CA4AEF2}" type="presParOf" srcId="{ED00FD76-BCF7-4893-9899-5DDB0FF92D74}" destId="{04C93CE9-68C2-4528-BBBF-4426E4C7D9AD}" srcOrd="3" destOrd="0" presId="urn:microsoft.com/office/officeart/2005/8/layout/hList1"/>
    <dgm:cxn modelId="{456614F4-9595-4616-ABC8-3A661BA2CCDB}" type="presParOf" srcId="{ED00FD76-BCF7-4893-9899-5DDB0FF92D74}" destId="{2C30CDDE-442E-4BD9-8D3A-2F2A381044E1}" srcOrd="4" destOrd="0" presId="urn:microsoft.com/office/officeart/2005/8/layout/hList1"/>
    <dgm:cxn modelId="{CF378297-F276-4C9E-B936-B92CC825908F}" type="presParOf" srcId="{2C30CDDE-442E-4BD9-8D3A-2F2A381044E1}" destId="{E9977E7C-8A5E-4D6B-AB0A-812AA7DAF3AC}" srcOrd="0" destOrd="0" presId="urn:microsoft.com/office/officeart/2005/8/layout/hList1"/>
    <dgm:cxn modelId="{D3AADE64-7427-46C9-90F5-679ECB9DABFE}" type="presParOf" srcId="{2C30CDDE-442E-4BD9-8D3A-2F2A381044E1}" destId="{73195301-81BF-4EED-8ADA-26DC9E52E5B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3CC1CC-96B9-406B-AD00-C2CFA737DC96}" type="doc">
      <dgm:prSet loTypeId="urn:microsoft.com/office/officeart/2005/8/layout/hList3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133585D5-FBDC-4FAD-99DE-50C13E87057E}">
      <dgm:prSet phldrT="[Текст]"/>
      <dgm:spPr/>
      <dgm:t>
        <a:bodyPr/>
        <a:lstStyle/>
        <a:p>
          <a:r>
            <a:rPr lang="ru-RU" dirty="0" smtClean="0"/>
            <a:t>Команда проектировщиков</a:t>
          </a:r>
          <a:endParaRPr lang="ru-RU" dirty="0"/>
        </a:p>
      </dgm:t>
    </dgm:pt>
    <dgm:pt modelId="{152B5D74-C827-4DD9-97A1-D96891023991}" type="parTrans" cxnId="{FBB3C6DD-4DEA-4C7B-A05E-97DBCE7569AB}">
      <dgm:prSet/>
      <dgm:spPr/>
      <dgm:t>
        <a:bodyPr/>
        <a:lstStyle/>
        <a:p>
          <a:endParaRPr lang="ru-RU"/>
        </a:p>
      </dgm:t>
    </dgm:pt>
    <dgm:pt modelId="{91E38887-2123-4BBB-BD27-B50C5AEBB181}" type="sibTrans" cxnId="{FBB3C6DD-4DEA-4C7B-A05E-97DBCE7569AB}">
      <dgm:prSet/>
      <dgm:spPr/>
      <dgm:t>
        <a:bodyPr/>
        <a:lstStyle/>
        <a:p>
          <a:endParaRPr lang="ru-RU"/>
        </a:p>
      </dgm:t>
    </dgm:pt>
    <dgm:pt modelId="{4F767276-C275-46BA-872B-F8EB020522FB}">
      <dgm:prSet phldrT="[Текст]"/>
      <dgm:spPr/>
      <dgm:t>
        <a:bodyPr/>
        <a:lstStyle/>
        <a:p>
          <a:r>
            <a:rPr lang="ru-RU" dirty="0" smtClean="0"/>
            <a:t>Работа по алгоритмам</a:t>
          </a:r>
          <a:endParaRPr lang="ru-RU" dirty="0"/>
        </a:p>
      </dgm:t>
    </dgm:pt>
    <dgm:pt modelId="{4F787CF2-E83B-4162-BE61-B26CEC441469}" type="parTrans" cxnId="{4BD347C8-EDD2-4237-AA0B-352C90B0C0FF}">
      <dgm:prSet/>
      <dgm:spPr/>
      <dgm:t>
        <a:bodyPr/>
        <a:lstStyle/>
        <a:p>
          <a:endParaRPr lang="ru-RU"/>
        </a:p>
      </dgm:t>
    </dgm:pt>
    <dgm:pt modelId="{AA01FE8D-A7D4-45F7-A2F5-6EC88E5C5FCB}" type="sibTrans" cxnId="{4BD347C8-EDD2-4237-AA0B-352C90B0C0FF}">
      <dgm:prSet/>
      <dgm:spPr/>
      <dgm:t>
        <a:bodyPr/>
        <a:lstStyle/>
        <a:p>
          <a:endParaRPr lang="ru-RU"/>
        </a:p>
      </dgm:t>
    </dgm:pt>
    <dgm:pt modelId="{78AA5C51-0B8C-44F9-9765-40ADE667393A}">
      <dgm:prSet phldrT="[Текст]"/>
      <dgm:spPr/>
      <dgm:t>
        <a:bodyPr/>
        <a:lstStyle/>
        <a:p>
          <a:r>
            <a:rPr lang="ru-RU" dirty="0" smtClean="0"/>
            <a:t>Метод мозгового штурма</a:t>
          </a:r>
          <a:endParaRPr lang="ru-RU" dirty="0"/>
        </a:p>
      </dgm:t>
    </dgm:pt>
    <dgm:pt modelId="{5CABFB80-180A-47F1-AB5C-7C5934D5B5BF}" type="parTrans" cxnId="{9957253E-7695-4DF4-9C08-FE933E0FB853}">
      <dgm:prSet/>
      <dgm:spPr/>
      <dgm:t>
        <a:bodyPr/>
        <a:lstStyle/>
        <a:p>
          <a:endParaRPr lang="ru-RU"/>
        </a:p>
      </dgm:t>
    </dgm:pt>
    <dgm:pt modelId="{B5E733E7-41C7-4855-803C-6FB26323B266}" type="sibTrans" cxnId="{9957253E-7695-4DF4-9C08-FE933E0FB853}">
      <dgm:prSet/>
      <dgm:spPr/>
      <dgm:t>
        <a:bodyPr/>
        <a:lstStyle/>
        <a:p>
          <a:endParaRPr lang="ru-RU"/>
        </a:p>
      </dgm:t>
    </dgm:pt>
    <dgm:pt modelId="{35FFF69F-A72D-4CEA-A061-C4B42240871F}">
      <dgm:prSet phldrT="[Текст]"/>
      <dgm:spPr/>
      <dgm:t>
        <a:bodyPr/>
        <a:lstStyle/>
        <a:p>
          <a:r>
            <a:rPr lang="ru-RU" dirty="0" smtClean="0"/>
            <a:t>Работа с конструктором образовательных событий</a:t>
          </a:r>
          <a:endParaRPr lang="ru-RU" dirty="0"/>
        </a:p>
      </dgm:t>
    </dgm:pt>
    <dgm:pt modelId="{A74A7DBF-B9F3-4D70-BD3F-0C46C6724582}" type="parTrans" cxnId="{4A15AD2A-C3C0-4F31-9EF8-3627C171E4E4}">
      <dgm:prSet/>
      <dgm:spPr/>
      <dgm:t>
        <a:bodyPr/>
        <a:lstStyle/>
        <a:p>
          <a:endParaRPr lang="ru-RU"/>
        </a:p>
      </dgm:t>
    </dgm:pt>
    <dgm:pt modelId="{5921057F-A5F5-4E3E-AF8F-90D2EE0E680D}" type="sibTrans" cxnId="{4A15AD2A-C3C0-4F31-9EF8-3627C171E4E4}">
      <dgm:prSet/>
      <dgm:spPr/>
      <dgm:t>
        <a:bodyPr/>
        <a:lstStyle/>
        <a:p>
          <a:endParaRPr lang="ru-RU"/>
        </a:p>
      </dgm:t>
    </dgm:pt>
    <dgm:pt modelId="{B47D8E42-42B2-4A12-8899-1BC22DC2763A}" type="pres">
      <dgm:prSet presAssocID="{273CC1CC-96B9-406B-AD00-C2CFA737DC9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1F8629-B357-4C7D-AD26-57884F085104}" type="pres">
      <dgm:prSet presAssocID="{133585D5-FBDC-4FAD-99DE-50C13E87057E}" presName="roof" presStyleLbl="dkBgShp" presStyleIdx="0" presStyleCnt="2"/>
      <dgm:spPr/>
      <dgm:t>
        <a:bodyPr/>
        <a:lstStyle/>
        <a:p>
          <a:endParaRPr lang="ru-RU"/>
        </a:p>
      </dgm:t>
    </dgm:pt>
    <dgm:pt modelId="{129E75A6-3FAA-4D8A-9D7C-D9B60A40F80F}" type="pres">
      <dgm:prSet presAssocID="{133585D5-FBDC-4FAD-99DE-50C13E87057E}" presName="pillars" presStyleCnt="0"/>
      <dgm:spPr/>
    </dgm:pt>
    <dgm:pt modelId="{2882C74A-DC50-4CDA-ABBA-F7EBF48BFB9E}" type="pres">
      <dgm:prSet presAssocID="{133585D5-FBDC-4FAD-99DE-50C13E87057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B9C2CE-F5BD-4A44-9116-DD8068F45D0A}" type="pres">
      <dgm:prSet presAssocID="{78AA5C51-0B8C-44F9-9765-40ADE667393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21DA3-170E-43E2-B093-1DF65A99F73A}" type="pres">
      <dgm:prSet presAssocID="{35FFF69F-A72D-4CEA-A061-C4B42240871F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A44918-F15B-42B7-8846-114ACAFF5A17}" type="pres">
      <dgm:prSet presAssocID="{133585D5-FBDC-4FAD-99DE-50C13E87057E}" presName="base" presStyleLbl="dkBgShp" presStyleIdx="1" presStyleCnt="2"/>
      <dgm:spPr/>
    </dgm:pt>
  </dgm:ptLst>
  <dgm:cxnLst>
    <dgm:cxn modelId="{4BD347C8-EDD2-4237-AA0B-352C90B0C0FF}" srcId="{133585D5-FBDC-4FAD-99DE-50C13E87057E}" destId="{4F767276-C275-46BA-872B-F8EB020522FB}" srcOrd="0" destOrd="0" parTransId="{4F787CF2-E83B-4162-BE61-B26CEC441469}" sibTransId="{AA01FE8D-A7D4-45F7-A2F5-6EC88E5C5FCB}"/>
    <dgm:cxn modelId="{BEA29461-48D9-4FC5-A266-70A9EF74238E}" type="presOf" srcId="{133585D5-FBDC-4FAD-99DE-50C13E87057E}" destId="{951F8629-B357-4C7D-AD26-57884F085104}" srcOrd="0" destOrd="0" presId="urn:microsoft.com/office/officeart/2005/8/layout/hList3"/>
    <dgm:cxn modelId="{4A15AD2A-C3C0-4F31-9EF8-3627C171E4E4}" srcId="{133585D5-FBDC-4FAD-99DE-50C13E87057E}" destId="{35FFF69F-A72D-4CEA-A061-C4B42240871F}" srcOrd="2" destOrd="0" parTransId="{A74A7DBF-B9F3-4D70-BD3F-0C46C6724582}" sibTransId="{5921057F-A5F5-4E3E-AF8F-90D2EE0E680D}"/>
    <dgm:cxn modelId="{784334F8-A43B-42DD-B8E7-905E865A6E83}" type="presOf" srcId="{4F767276-C275-46BA-872B-F8EB020522FB}" destId="{2882C74A-DC50-4CDA-ABBA-F7EBF48BFB9E}" srcOrd="0" destOrd="0" presId="urn:microsoft.com/office/officeart/2005/8/layout/hList3"/>
    <dgm:cxn modelId="{9957253E-7695-4DF4-9C08-FE933E0FB853}" srcId="{133585D5-FBDC-4FAD-99DE-50C13E87057E}" destId="{78AA5C51-0B8C-44F9-9765-40ADE667393A}" srcOrd="1" destOrd="0" parTransId="{5CABFB80-180A-47F1-AB5C-7C5934D5B5BF}" sibTransId="{B5E733E7-41C7-4855-803C-6FB26323B266}"/>
    <dgm:cxn modelId="{7B6E75EB-AD30-4432-9322-C16ECF353C6C}" type="presOf" srcId="{35FFF69F-A72D-4CEA-A061-C4B42240871F}" destId="{77621DA3-170E-43E2-B093-1DF65A99F73A}" srcOrd="0" destOrd="0" presId="urn:microsoft.com/office/officeart/2005/8/layout/hList3"/>
    <dgm:cxn modelId="{38451CDA-56E3-4DFD-A29B-9A79659AFFE4}" type="presOf" srcId="{78AA5C51-0B8C-44F9-9765-40ADE667393A}" destId="{07B9C2CE-F5BD-4A44-9116-DD8068F45D0A}" srcOrd="0" destOrd="0" presId="urn:microsoft.com/office/officeart/2005/8/layout/hList3"/>
    <dgm:cxn modelId="{FBB3C6DD-4DEA-4C7B-A05E-97DBCE7569AB}" srcId="{273CC1CC-96B9-406B-AD00-C2CFA737DC96}" destId="{133585D5-FBDC-4FAD-99DE-50C13E87057E}" srcOrd="0" destOrd="0" parTransId="{152B5D74-C827-4DD9-97A1-D96891023991}" sibTransId="{91E38887-2123-4BBB-BD27-B50C5AEBB181}"/>
    <dgm:cxn modelId="{B6D6D34A-4CDF-496A-8330-F95282EBF8C9}" type="presOf" srcId="{273CC1CC-96B9-406B-AD00-C2CFA737DC96}" destId="{B47D8E42-42B2-4A12-8899-1BC22DC2763A}" srcOrd="0" destOrd="0" presId="urn:microsoft.com/office/officeart/2005/8/layout/hList3"/>
    <dgm:cxn modelId="{DD89C920-7E17-404B-9CBC-2048124C22AF}" type="presParOf" srcId="{B47D8E42-42B2-4A12-8899-1BC22DC2763A}" destId="{951F8629-B357-4C7D-AD26-57884F085104}" srcOrd="0" destOrd="0" presId="urn:microsoft.com/office/officeart/2005/8/layout/hList3"/>
    <dgm:cxn modelId="{8CC6BBBD-3664-4B9F-B6AC-B0CBD1FB023B}" type="presParOf" srcId="{B47D8E42-42B2-4A12-8899-1BC22DC2763A}" destId="{129E75A6-3FAA-4D8A-9D7C-D9B60A40F80F}" srcOrd="1" destOrd="0" presId="urn:microsoft.com/office/officeart/2005/8/layout/hList3"/>
    <dgm:cxn modelId="{4E78C069-3CAE-4582-9E91-A153B532823D}" type="presParOf" srcId="{129E75A6-3FAA-4D8A-9D7C-D9B60A40F80F}" destId="{2882C74A-DC50-4CDA-ABBA-F7EBF48BFB9E}" srcOrd="0" destOrd="0" presId="urn:microsoft.com/office/officeart/2005/8/layout/hList3"/>
    <dgm:cxn modelId="{83AD6601-5B1D-43DA-AA33-AE92816A4916}" type="presParOf" srcId="{129E75A6-3FAA-4D8A-9D7C-D9B60A40F80F}" destId="{07B9C2CE-F5BD-4A44-9116-DD8068F45D0A}" srcOrd="1" destOrd="0" presId="urn:microsoft.com/office/officeart/2005/8/layout/hList3"/>
    <dgm:cxn modelId="{8705404D-3DDF-488C-B04A-EF348E4F9367}" type="presParOf" srcId="{129E75A6-3FAA-4D8A-9D7C-D9B60A40F80F}" destId="{77621DA3-170E-43E2-B093-1DF65A99F73A}" srcOrd="2" destOrd="0" presId="urn:microsoft.com/office/officeart/2005/8/layout/hList3"/>
    <dgm:cxn modelId="{92C75236-9B9F-49BC-8B7B-15DDD0C9F066}" type="presParOf" srcId="{B47D8E42-42B2-4A12-8899-1BC22DC2763A}" destId="{0DA44918-F15B-42B7-8846-114ACAFF5A1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1F8B5-9E53-437A-8A9C-4B81E93A7B62}">
      <dsp:nvSpPr>
        <dsp:cNvPr id="0" name=""/>
        <dsp:cNvSpPr/>
      </dsp:nvSpPr>
      <dsp:spPr>
        <a:xfrm>
          <a:off x="3429" y="233737"/>
          <a:ext cx="3343274" cy="9129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Информационный Сбор информации </a:t>
          </a:r>
          <a:endParaRPr lang="ru-RU" sz="2500" kern="1200" dirty="0"/>
        </a:p>
      </dsp:txBody>
      <dsp:txXfrm>
        <a:off x="3429" y="233737"/>
        <a:ext cx="3343274" cy="912909"/>
      </dsp:txXfrm>
    </dsp:sp>
    <dsp:sp modelId="{1E9779AE-C1EB-447C-8300-122216B59428}">
      <dsp:nvSpPr>
        <dsp:cNvPr id="0" name=""/>
        <dsp:cNvSpPr/>
      </dsp:nvSpPr>
      <dsp:spPr>
        <a:xfrm>
          <a:off x="3429" y="1146646"/>
          <a:ext cx="3343274" cy="258201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Интернет ресурсы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Библиотеки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Музеи 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Люди </a:t>
          </a:r>
          <a:endParaRPr lang="ru-RU" sz="2500" kern="1200" dirty="0"/>
        </a:p>
      </dsp:txBody>
      <dsp:txXfrm>
        <a:off x="3429" y="1146646"/>
        <a:ext cx="3343274" cy="2582015"/>
      </dsp:txXfrm>
    </dsp:sp>
    <dsp:sp modelId="{33E6EB84-31FF-450B-A2FC-4B31DF4D84CE}">
      <dsp:nvSpPr>
        <dsp:cNvPr id="0" name=""/>
        <dsp:cNvSpPr/>
      </dsp:nvSpPr>
      <dsp:spPr>
        <a:xfrm>
          <a:off x="3814762" y="233737"/>
          <a:ext cx="3343274" cy="912909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Мотивационно-коммуникативный  </a:t>
          </a:r>
          <a:endParaRPr lang="ru-RU" sz="2500" kern="1200" dirty="0"/>
        </a:p>
      </dsp:txBody>
      <dsp:txXfrm>
        <a:off x="3814762" y="233737"/>
        <a:ext cx="3343274" cy="912909"/>
      </dsp:txXfrm>
    </dsp:sp>
    <dsp:sp modelId="{832B53F1-6F2D-40BF-A872-C6C8BBEE4DF9}">
      <dsp:nvSpPr>
        <dsp:cNvPr id="0" name=""/>
        <dsp:cNvSpPr/>
      </dsp:nvSpPr>
      <dsp:spPr>
        <a:xfrm>
          <a:off x="3814762" y="1146646"/>
          <a:ext cx="3343274" cy="2582015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Эмоционально-ценностный опыт общения 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Сопричастность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Сопереживание за судьбу своей страны</a:t>
          </a:r>
          <a:endParaRPr lang="ru-RU" sz="2500" kern="1200" dirty="0"/>
        </a:p>
      </dsp:txBody>
      <dsp:txXfrm>
        <a:off x="3814762" y="1146646"/>
        <a:ext cx="3343274" cy="2582015"/>
      </dsp:txXfrm>
    </dsp:sp>
    <dsp:sp modelId="{E9977E7C-8A5E-4D6B-AB0A-812AA7DAF3AC}">
      <dsp:nvSpPr>
        <dsp:cNvPr id="0" name=""/>
        <dsp:cNvSpPr/>
      </dsp:nvSpPr>
      <dsp:spPr>
        <a:xfrm>
          <a:off x="7626096" y="233737"/>
          <a:ext cx="3343274" cy="912909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Проектно-практический  </a:t>
          </a:r>
          <a:endParaRPr lang="ru-RU" sz="2500" kern="1200" dirty="0"/>
        </a:p>
      </dsp:txBody>
      <dsp:txXfrm>
        <a:off x="7626096" y="233737"/>
        <a:ext cx="3343274" cy="912909"/>
      </dsp:txXfrm>
    </dsp:sp>
    <dsp:sp modelId="{73195301-81BF-4EED-8ADA-26DC9E52E5B2}">
      <dsp:nvSpPr>
        <dsp:cNvPr id="0" name=""/>
        <dsp:cNvSpPr/>
      </dsp:nvSpPr>
      <dsp:spPr>
        <a:xfrm>
          <a:off x="7626096" y="1146646"/>
          <a:ext cx="3343274" cy="2582015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Отношение к событию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Проект «Письмо в прошлое»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Участие в бессмертном полку</a:t>
          </a:r>
          <a:endParaRPr lang="ru-RU" sz="2500" kern="1200" dirty="0"/>
        </a:p>
      </dsp:txBody>
      <dsp:txXfrm>
        <a:off x="7626096" y="1146646"/>
        <a:ext cx="3343274" cy="25820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F8629-B357-4C7D-AD26-57884F085104}">
      <dsp:nvSpPr>
        <dsp:cNvPr id="0" name=""/>
        <dsp:cNvSpPr/>
      </dsp:nvSpPr>
      <dsp:spPr>
        <a:xfrm>
          <a:off x="0" y="0"/>
          <a:ext cx="10290412" cy="986733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Команда проектировщиков</a:t>
          </a:r>
          <a:endParaRPr lang="ru-RU" sz="4500" kern="1200" dirty="0"/>
        </a:p>
      </dsp:txBody>
      <dsp:txXfrm>
        <a:off x="0" y="0"/>
        <a:ext cx="10290412" cy="986733"/>
      </dsp:txXfrm>
    </dsp:sp>
    <dsp:sp modelId="{2882C74A-DC50-4CDA-ABBA-F7EBF48BFB9E}">
      <dsp:nvSpPr>
        <dsp:cNvPr id="0" name=""/>
        <dsp:cNvSpPr/>
      </dsp:nvSpPr>
      <dsp:spPr>
        <a:xfrm>
          <a:off x="5024" y="986733"/>
          <a:ext cx="3426787" cy="20721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Работа по алгоритмам</a:t>
          </a:r>
          <a:endParaRPr lang="ru-RU" sz="3200" kern="1200" dirty="0"/>
        </a:p>
      </dsp:txBody>
      <dsp:txXfrm>
        <a:off x="5024" y="986733"/>
        <a:ext cx="3426787" cy="2072139"/>
      </dsp:txXfrm>
    </dsp:sp>
    <dsp:sp modelId="{07B9C2CE-F5BD-4A44-9116-DD8068F45D0A}">
      <dsp:nvSpPr>
        <dsp:cNvPr id="0" name=""/>
        <dsp:cNvSpPr/>
      </dsp:nvSpPr>
      <dsp:spPr>
        <a:xfrm>
          <a:off x="3431812" y="986733"/>
          <a:ext cx="3426787" cy="20721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Метод мозгового штурма</a:t>
          </a:r>
          <a:endParaRPr lang="ru-RU" sz="3200" kern="1200" dirty="0"/>
        </a:p>
      </dsp:txBody>
      <dsp:txXfrm>
        <a:off x="3431812" y="986733"/>
        <a:ext cx="3426787" cy="2072139"/>
      </dsp:txXfrm>
    </dsp:sp>
    <dsp:sp modelId="{77621DA3-170E-43E2-B093-1DF65A99F73A}">
      <dsp:nvSpPr>
        <dsp:cNvPr id="0" name=""/>
        <dsp:cNvSpPr/>
      </dsp:nvSpPr>
      <dsp:spPr>
        <a:xfrm>
          <a:off x="6858599" y="986733"/>
          <a:ext cx="3426787" cy="20721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Работа с конструктором образовательных событий</a:t>
          </a:r>
          <a:endParaRPr lang="ru-RU" sz="3200" kern="1200" dirty="0"/>
        </a:p>
      </dsp:txBody>
      <dsp:txXfrm>
        <a:off x="6858599" y="986733"/>
        <a:ext cx="3426787" cy="2072139"/>
      </dsp:txXfrm>
    </dsp:sp>
    <dsp:sp modelId="{0DA44918-F15B-42B7-8846-114ACAFF5A17}">
      <dsp:nvSpPr>
        <dsp:cNvPr id="0" name=""/>
        <dsp:cNvSpPr/>
      </dsp:nvSpPr>
      <dsp:spPr>
        <a:xfrm>
          <a:off x="0" y="3058872"/>
          <a:ext cx="10290412" cy="230237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684-E80C-4345-9725-17FFEA35418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560-2617-4B58-A089-06519CA3B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71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684-E80C-4345-9725-17FFEA35418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560-2617-4B58-A089-06519CA3B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78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684-E80C-4345-9725-17FFEA35418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560-2617-4B58-A089-06519CA3B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919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фон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88382" y="1258889"/>
            <a:ext cx="11106189" cy="3460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kumimoji="0" lang="ru-RU" sz="2200" b="0" i="0" u="none" strike="noStrike" kern="1200" cap="none" spc="0" normalizeH="0" baseline="0" dirty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88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684-E80C-4345-9725-17FFEA35418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560-2617-4B58-A089-06519CA3B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58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684-E80C-4345-9725-17FFEA35418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560-2617-4B58-A089-06519CA3B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21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684-E80C-4345-9725-17FFEA35418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560-2617-4B58-A089-06519CA3B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99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684-E80C-4345-9725-17FFEA35418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560-2617-4B58-A089-06519CA3B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50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684-E80C-4345-9725-17FFEA35418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560-2617-4B58-A089-06519CA3B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36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684-E80C-4345-9725-17FFEA35418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560-2617-4B58-A089-06519CA3B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49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684-E80C-4345-9725-17FFEA35418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560-2617-4B58-A089-06519CA3B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24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684-E80C-4345-9725-17FFEA35418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0560-2617-4B58-A089-06519CA3B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8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67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D684-E80C-4345-9725-17FFEA35418D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D0560-2617-4B58-A089-06519CA3B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29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nauka@ocean.or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Организация рефлексивной деятельности в организационный период (на примерах совместных творческих игр (СТИ) и игр на 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командообразование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).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7400" y="3992880"/>
            <a:ext cx="5948134" cy="196596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научно методического отдела ВДЦ «Океан»,</a:t>
            </a:r>
          </a:p>
          <a:p>
            <a:pPr algn="r"/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андидат педагогических наук</a:t>
            </a:r>
          </a:p>
          <a:p>
            <a:pPr algn="r"/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Евочко Елена Владимировна</a:t>
            </a:r>
            <a:endParaRPr lang="ru-RU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813" y="248444"/>
            <a:ext cx="1309688" cy="873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744" y="156162"/>
            <a:ext cx="1748790" cy="1058481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53084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2137" y="365126"/>
            <a:ext cx="11546006" cy="590218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Анализ дружинного (отрядного) дела в детско-взрослом сообществе</a:t>
            </a:r>
            <a:endParaRPr lang="ru-RU" b="1" dirty="0">
              <a:solidFill>
                <a:srgbClr val="66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38200" y="955344"/>
            <a:ext cx="10515600" cy="52216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ФИО (педагога, вожатого, представителей проектной группы)</a:t>
            </a:r>
          </a:p>
          <a:p>
            <a:r>
              <a:rPr lang="ru-RU" dirty="0"/>
              <a:t>Дата дружинного (отрядного) дела   </a:t>
            </a:r>
          </a:p>
          <a:p>
            <a:r>
              <a:rPr lang="ru-RU" dirty="0"/>
              <a:t>Название дружинного дела </a:t>
            </a:r>
          </a:p>
          <a:p>
            <a:r>
              <a:rPr lang="ru-RU" dirty="0"/>
              <a:t>Форма проведения </a:t>
            </a:r>
          </a:p>
          <a:p>
            <a:r>
              <a:rPr lang="ru-RU" dirty="0"/>
              <a:t>Цель дела  </a:t>
            </a:r>
          </a:p>
          <a:p>
            <a:pPr marL="0" indent="0">
              <a:buNone/>
            </a:pPr>
            <a:r>
              <a:rPr lang="ru-RU" b="1" dirty="0"/>
              <a:t>Задачи дела </a:t>
            </a:r>
          </a:p>
          <a:p>
            <a:pPr lvl="0"/>
            <a:r>
              <a:rPr lang="ru-RU" b="1" dirty="0"/>
              <a:t>Информационная</a:t>
            </a:r>
            <a:r>
              <a:rPr lang="ru-RU" dirty="0"/>
              <a:t> (научить, определить, проанализировать, создать, погрузить и т.д.)</a:t>
            </a:r>
            <a:endParaRPr lang="ru-RU" b="1" dirty="0"/>
          </a:p>
          <a:p>
            <a:pPr lvl="0"/>
            <a:r>
              <a:rPr lang="ru-RU" b="1" dirty="0"/>
              <a:t>Мотивационно-коммуникативный  (</a:t>
            </a:r>
            <a:r>
              <a:rPr lang="ru-RU" dirty="0"/>
              <a:t>Эмоционально-ценностная ) (вызвать чувство сопереживания, сопричастности, содействия и т.д.)</a:t>
            </a:r>
            <a:endParaRPr lang="ru-RU" b="1" dirty="0"/>
          </a:p>
          <a:p>
            <a:pPr lvl="0"/>
            <a:r>
              <a:rPr lang="ru-RU" b="1" dirty="0"/>
              <a:t>Проектно-практический</a:t>
            </a:r>
            <a:r>
              <a:rPr lang="ru-RU" dirty="0"/>
              <a:t>  (освоить технологии, методики, приемы…  формирования творческой деятельности для проведения игры, дела, события и т.д. в условиях школы (детском сообществе, клубе, студии и т.д.))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380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5627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анализа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464299"/>
              </p:ext>
            </p:extLst>
          </p:nvPr>
        </p:nvGraphicFramePr>
        <p:xfrm>
          <a:off x="838200" y="900753"/>
          <a:ext cx="10515600" cy="561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4440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Взрослый формат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Детский формат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0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помощью каких ситуаций (провокаций, проблемных сюжетов) был создан интеллектуальный отклик у учащихся?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Какие истории, факты, аргументы, вы готовы рассказать (передать) своим сверстникам. Почему?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3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Какой момент вызвал чувство сопричастности? Какими средствами вы этого достигли? Какой момент вызвал эмоциональный отклик? Как вы это диагностировали? С помощью каких средств это достигалось? Как вы это поняли?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Какие эмоции вы  испытывали? Была ли радость при организации – проведении? Кому персонально скажите «спасибо» за это?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545">
                <a:tc>
                  <a:txBody>
                    <a:bodyPr/>
                    <a:lstStyle/>
                    <a:p>
                      <a:pPr marL="18415"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3.Место дружинного дела в логике программы смены.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Является ли данное дело событием программы и почему?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741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56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анализа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278682"/>
              </p:ext>
            </p:extLst>
          </p:nvPr>
        </p:nvGraphicFramePr>
        <p:xfrm>
          <a:off x="259307" y="641446"/>
          <a:ext cx="11709780" cy="5922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4890"/>
                <a:gridCol w="5854890"/>
              </a:tblGrid>
              <a:tr h="4440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Взрослый формат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Детский формат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04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Организация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пространства.  Что специально использовали для организации пространства? Как работает организация пространства на цели и задачи?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3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чем особенность организации пространства? (оформление дружинного дела (художественное, световое, музыкальное)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368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Как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дети были включены в подготовку дела? С какими трудностями столкнулись и какие решения приняли для преодоления препятствий при проведении дела? Основная идея содержания. Как удалось реализовать задуманное?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415" indent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 вы были включены в организацию события как участники программы? С какими трудностями столкнулись и какие решения приняли для преодоления препятствий при проведении дела? В чем, с вашей точки зрения, основная идея содержания. Как удалось реализовать задуманное?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217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5627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анализа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421966"/>
              </p:ext>
            </p:extLst>
          </p:nvPr>
        </p:nvGraphicFramePr>
        <p:xfrm>
          <a:off x="838200" y="627798"/>
          <a:ext cx="10515600" cy="5867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4440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Взрослый формат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Детский формат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1818"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Результативность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дружинного дела. Как, с вашей точки зрения, данное дело решило задачи, поставленные вами? На какие показатели вы опираетесь в своем утверждении?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AutoNum type="arabicPeriod"/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630">
                <a:tc gridSpan="2"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Что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необходимо изменить и над чем работать при подготовке и организации: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процесса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формата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результата </a:t>
                      </a: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AutoNum type="arabicPeriod"/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792">
                <a:tc gridSpan="2"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Пожелания проектной группе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457200" indent="-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999">
                <a:tc gridSpan="2">
                  <a:txBody>
                    <a:bodyPr/>
                    <a:lstStyle/>
                    <a:p>
                      <a:pPr marL="108585"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 Общая оценка дела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08585" indent="-901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832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80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ктуальные </a:t>
            </a: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развития летнего отдыха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09934"/>
            <a:ext cx="10515600" cy="5500048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Методологические основы проектной деятельности в загородном лагере;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Научное сопровождение программ. Практика научного консультирования;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Индивидуализация и </a:t>
            </a:r>
            <a:r>
              <a:rPr lang="ru-RU" dirty="0" err="1"/>
              <a:t>тьюторское</a:t>
            </a:r>
            <a:r>
              <a:rPr lang="ru-RU" dirty="0"/>
              <a:t> сопровождение;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Цифровизация</a:t>
            </a:r>
            <a:r>
              <a:rPr lang="ru-RU" dirty="0"/>
              <a:t> в условиях многозадачности ребенка;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Футуризация</a:t>
            </a:r>
            <a:r>
              <a:rPr lang="ru-RU" dirty="0"/>
              <a:t>: «прорывные» практики «скульптора» своей жизни;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Учимся мыслить креативно;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«Сила системного мышления»: ТРИЗ педагогика в лагере;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«</a:t>
            </a:r>
            <a:r>
              <a:rPr lang="ru-RU" dirty="0" err="1"/>
              <a:t>Деятельностно</a:t>
            </a:r>
            <a:r>
              <a:rPr lang="ru-RU" dirty="0"/>
              <a:t>-ценностная задача как механизм достижения метапредметных результатов»;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Эмоциональный интеллект: знаю, понимаю, использую, управляю;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Калейдоскоп ЭМО – инструментов;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Все дело в группе: как эффективно организовать групповую работу;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Система психолого-педагогического сопровождения тематической программы смены;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931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80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ктуальные </a:t>
            </a:r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развития летнего отдыха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4651"/>
            <a:ext cx="10515600" cy="496231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dirty="0" smtClean="0"/>
              <a:t>24. Инструменты обеспечения  развития ребенка в программе;</a:t>
            </a:r>
          </a:p>
          <a:p>
            <a:pPr marL="0" lvl="0" indent="0">
              <a:buNone/>
            </a:pPr>
            <a:r>
              <a:rPr lang="ru-RU" dirty="0" smtClean="0"/>
              <a:t>25. Экстренная помощь – советы психолога детского лагеря;</a:t>
            </a:r>
          </a:p>
          <a:p>
            <a:pPr marL="0" indent="0">
              <a:buNone/>
            </a:pPr>
            <a:r>
              <a:rPr lang="ru-RU" b="1" dirty="0" smtClean="0"/>
              <a:t>26. Океанские </a:t>
            </a:r>
            <a:r>
              <a:rPr lang="ru-RU" b="1" dirty="0"/>
              <a:t>практики:</a:t>
            </a:r>
            <a:endParaRPr lang="ru-RU" dirty="0"/>
          </a:p>
          <a:p>
            <a:pPr lvl="0"/>
            <a:r>
              <a:rPr lang="ru-RU" dirty="0"/>
              <a:t> Школа активного гражданина (ШАГ);</a:t>
            </a:r>
          </a:p>
          <a:p>
            <a:pPr lvl="0"/>
            <a:r>
              <a:rPr lang="ru-RU" dirty="0"/>
              <a:t>Океанский стиль (создание брендов  лагеря); </a:t>
            </a:r>
          </a:p>
          <a:p>
            <a:pPr lvl="0"/>
            <a:r>
              <a:rPr lang="ru-RU" dirty="0"/>
              <a:t>Работа с партнёрами, модуль «В теме»:</a:t>
            </a:r>
          </a:p>
          <a:p>
            <a:pPr lvl="0"/>
            <a:r>
              <a:rPr lang="ru-RU" dirty="0" err="1"/>
              <a:t>Игропрактики</a:t>
            </a:r>
            <a:r>
              <a:rPr lang="ru-RU" dirty="0"/>
              <a:t> летом;</a:t>
            </a:r>
          </a:p>
          <a:p>
            <a:pPr lvl="0"/>
            <a:r>
              <a:rPr lang="ru-RU" dirty="0"/>
              <a:t>Организация работы профильных отрядов.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27. Разработка Уникального образовательного предложения через морские сюжеты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28. ФГБОУ </a:t>
            </a:r>
            <a:r>
              <a:rPr lang="ru-RU" dirty="0"/>
              <a:t>ВДЦ “Океан”: первая дистанционная всероссийская онлайн-смена “#</a:t>
            </a:r>
            <a:r>
              <a:rPr lang="ru-RU" dirty="0" err="1"/>
              <a:t>MoreОкеана</a:t>
            </a:r>
            <a:r>
              <a:rPr lang="ru-RU" dirty="0"/>
              <a:t>”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676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9131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ктуальные </a:t>
            </a: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развития летнего отдыха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306" y="491320"/>
            <a:ext cx="11932693" cy="6196084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Привет,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океанцы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и наши будущие новые друзья! 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Сегодня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во время просмотра отрядных фотографий, у нас случился внезапный приступ ностальгии, и мы поняли, что не можем жить без общения и активностей с вами!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Поэтому мы объявляем отсчёт до старта первой виртуальной Всероссийской смены «#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moreОкеана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»!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Вы только представьте - уже 13 апреля мы начнём жить от подъема до отбоя, вместе с вожатыми, розовыми слониками, походами в «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Окешу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» и к дяде Ване. Всё, как вы любите: спорт, занятия с нашими педагогами в школе творческих практик, мастер-классы, совместные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квартирники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отрядные огоньки и, конечно, вожатский спектакль!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Большое количество вечерних мероприятий и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челенджей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- каждый день мы все вместе будем пробовать что-то новое, а некоторым счастливчикам даже повезёт попасть в настоящие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-отряды.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Принять участие в смене могут все желающие - и опытные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океанцы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и те, кто ещё ни разу не был участником наших программ - мы приглашаем тебя в наши ряды! 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Помните, именно у нас начинается Россия и никогда не заканчивается детство 😉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До встречи на смене. Следите за новостями.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Учись дома!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moreОкеана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#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лучшийвсероссийский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вдцокеан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#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учисьдома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#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владивосток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908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Наши контакты</a:t>
            </a:r>
            <a:endParaRPr lang="ru-RU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1514901"/>
            <a:ext cx="11573301" cy="503602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690108, г. Владивосток, ул. </a:t>
            </a:r>
            <a:r>
              <a:rPr lang="ru-RU" sz="3200" dirty="0" err="1" smtClean="0"/>
              <a:t>Артековская</a:t>
            </a:r>
            <a:r>
              <a:rPr lang="ru-RU" sz="3200" dirty="0" smtClean="0"/>
              <a:t> 10</a:t>
            </a:r>
          </a:p>
          <a:p>
            <a:endParaRPr lang="ru-RU" sz="3200" dirty="0"/>
          </a:p>
          <a:p>
            <a:r>
              <a:rPr lang="en-US" sz="3200" dirty="0" smtClean="0">
                <a:hlinkClick r:id="rId2"/>
              </a:rPr>
              <a:t>nauka@ocean.org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8 (4232)304-111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84434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Заголовок 1"/>
          <p:cNvSpPr>
            <a:spLocks noGrp="1"/>
          </p:cNvSpPr>
          <p:nvPr>
            <p:ph type="title"/>
          </p:nvPr>
        </p:nvSpPr>
        <p:spPr>
          <a:xfrm>
            <a:off x="1739901" y="1258889"/>
            <a:ext cx="8329613" cy="2598737"/>
          </a:xfrm>
        </p:spPr>
        <p:txBody>
          <a:bodyPr/>
          <a:lstStyle/>
          <a:p>
            <a:pPr algn="r"/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/>
            </a:r>
            <a:br>
              <a:rPr lang="ru-RU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sz="4800" dirty="0"/>
              <a:t/>
            </a:r>
            <a:br>
              <a:rPr sz="4800" dirty="0"/>
            </a:br>
            <a:endParaRPr sz="4800" dirty="0"/>
          </a:p>
        </p:txBody>
      </p:sp>
      <p:pic>
        <p:nvPicPr>
          <p:cNvPr id="2050" name="Picture 2" descr="Картинки по запросу ВДЦ &quot;Океан&quot;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1104"/>
            <a:ext cx="9120598" cy="608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47528" y="594928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«ОКЕАН» – ЭТО МЫ!</a:t>
            </a:r>
          </a:p>
        </p:txBody>
      </p:sp>
    </p:spTree>
    <p:extLst>
      <p:ext uri="{BB962C8B-B14F-4D97-AF65-F5344CB8AC3E}">
        <p14:creationId xmlns:p14="http://schemas.microsoft.com/office/powerpoint/2010/main" val="319559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91221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C00000"/>
                </a:solidFill>
                <a:latin typeface="+mn-lt"/>
              </a:rPr>
              <a:t>Цель игры</a:t>
            </a:r>
            <a:r>
              <a:rPr lang="ru-RU" sz="2700" b="1" dirty="0">
                <a:latin typeface="+mn-lt"/>
              </a:rPr>
              <a:t>: </a:t>
            </a:r>
            <a:r>
              <a:rPr lang="ru-RU" sz="2700" dirty="0">
                <a:latin typeface="+mn-lt"/>
              </a:rPr>
              <a:t>сдружить ребят, раскрыть их творческий потенциал и выявить лидеров в </a:t>
            </a:r>
            <a:r>
              <a:rPr lang="ru-RU" sz="2700" dirty="0" smtClean="0">
                <a:latin typeface="+mn-lt"/>
              </a:rPr>
              <a:t>мировоззренческо-познавательной</a:t>
            </a:r>
            <a:r>
              <a:rPr lang="ru-RU" sz="2700" dirty="0">
                <a:latin typeface="+mn-lt"/>
              </a:rPr>
              <a:t>, эмоционально-нравственной, и действенно-практической деятельности.</a:t>
            </a:r>
            <a:br>
              <a:rPr lang="ru-RU" sz="2700" dirty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0118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3800" b="1" dirty="0" smtClean="0">
                <a:solidFill>
                  <a:srgbClr val="C00000"/>
                </a:solidFill>
              </a:rPr>
              <a:t>Методика </a:t>
            </a:r>
            <a:r>
              <a:rPr lang="ru-RU" sz="3800" b="1" dirty="0">
                <a:solidFill>
                  <a:srgbClr val="C00000"/>
                </a:solidFill>
              </a:rPr>
              <a:t>игры:</a:t>
            </a:r>
            <a:endParaRPr lang="ru-RU" sz="3800" dirty="0">
              <a:solidFill>
                <a:srgbClr val="C00000"/>
              </a:solidFill>
            </a:endParaRPr>
          </a:p>
          <a:p>
            <a:pPr lvl="0"/>
            <a:r>
              <a:rPr lang="ru-RU" sz="4400" dirty="0"/>
              <a:t>Разбивка на </a:t>
            </a:r>
            <a:r>
              <a:rPr lang="ru-RU" sz="4400" dirty="0" err="1"/>
              <a:t>микрогруппы</a:t>
            </a:r>
            <a:r>
              <a:rPr lang="ru-RU" sz="4400" dirty="0"/>
              <a:t> по 4-7 человек (способы разбивки по – цветовой гамме, расчету, геометрическим фигурам, звуку, интересам, симпатии)</a:t>
            </a:r>
          </a:p>
          <a:p>
            <a:pPr lvl="0"/>
            <a:r>
              <a:rPr lang="ru-RU" sz="4400" dirty="0"/>
              <a:t>Определение задания. Определяем время и место подготовки</a:t>
            </a:r>
          </a:p>
          <a:p>
            <a:pPr lvl="0"/>
            <a:r>
              <a:rPr lang="ru-RU" sz="4400" dirty="0"/>
              <a:t>Выполнение задания (роль вожатого – ведет сюжет игры)</a:t>
            </a:r>
          </a:p>
          <a:p>
            <a:pPr lvl="0"/>
            <a:r>
              <a:rPr lang="ru-RU" sz="4400" dirty="0"/>
              <a:t>Выводы с позиции ведущего (отмечает только положительные элементы работы групп)</a:t>
            </a:r>
          </a:p>
          <a:p>
            <a:pPr lvl="0"/>
            <a:r>
              <a:rPr lang="ru-RU" sz="4400" dirty="0"/>
              <a:t>Анализ с позиции детей</a:t>
            </a:r>
            <a:endParaRPr lang="ru-RU" sz="3400" dirty="0"/>
          </a:p>
          <a:p>
            <a:pPr marL="0" indent="0">
              <a:buNone/>
            </a:pPr>
            <a:r>
              <a:rPr lang="ru-RU" sz="5000" b="1" dirty="0">
                <a:solidFill>
                  <a:srgbClr val="C00000"/>
                </a:solidFill>
              </a:rPr>
              <a:t>Схема анализа:</a:t>
            </a:r>
          </a:p>
          <a:p>
            <a:pPr marL="0" indent="0">
              <a:buNone/>
            </a:pPr>
            <a:r>
              <a:rPr lang="ru-RU" sz="6000" dirty="0" smtClean="0"/>
              <a:t>- </a:t>
            </a:r>
            <a:r>
              <a:rPr lang="ru-RU" sz="6000" dirty="0"/>
              <a:t>Что удалось, чему научила игра?</a:t>
            </a:r>
          </a:p>
          <a:p>
            <a:pPr marL="0" indent="0">
              <a:buNone/>
            </a:pPr>
            <a:r>
              <a:rPr lang="ru-RU" sz="6000" dirty="0" smtClean="0"/>
              <a:t>- </a:t>
            </a:r>
            <a:r>
              <a:rPr lang="ru-RU" sz="6000" dirty="0"/>
              <a:t>Кому в ходе подготовки игры хотелось сказать спасибо в составе своей группы?</a:t>
            </a:r>
          </a:p>
          <a:p>
            <a:pPr marL="0" indent="0">
              <a:buNone/>
            </a:pPr>
            <a:r>
              <a:rPr lang="ru-RU" sz="6000" dirty="0" smtClean="0"/>
              <a:t>- </a:t>
            </a:r>
            <a:r>
              <a:rPr lang="ru-RU" sz="6000" dirty="0"/>
              <a:t>Что следует исключить, чего не должно повториться?</a:t>
            </a:r>
          </a:p>
          <a:p>
            <a:pPr marL="0" indent="0">
              <a:buNone/>
            </a:pPr>
            <a:r>
              <a:rPr lang="ru-RU" sz="6000" dirty="0"/>
              <a:t>- Что бы вы изменили (оформление, костюмы, музыка, и т.д.), если бы у вас было больше времени?</a:t>
            </a:r>
          </a:p>
          <a:p>
            <a:pPr marL="0" indent="0">
              <a:buNone/>
            </a:pPr>
            <a:r>
              <a:rPr lang="ru-RU" sz="4500" b="1" dirty="0"/>
              <a:t/>
            </a:r>
            <a:br>
              <a:rPr lang="ru-RU" sz="4500" b="1" dirty="0"/>
            </a:b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199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анализа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279176" y="2511188"/>
            <a:ext cx="95534" cy="346653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374710" y="4121624"/>
            <a:ext cx="5650174" cy="4094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2784143" y="2661313"/>
            <a:ext cx="327547" cy="38213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2" name="Полилиния 11"/>
          <p:cNvSpPr/>
          <p:nvPr/>
        </p:nvSpPr>
        <p:spPr>
          <a:xfrm>
            <a:off x="3166281" y="2054604"/>
            <a:ext cx="4367879" cy="3257473"/>
          </a:xfrm>
          <a:custGeom>
            <a:avLst/>
            <a:gdLst>
              <a:gd name="connsiteX0" fmla="*/ 0 w 4367879"/>
              <a:gd name="connsiteY0" fmla="*/ 893312 h 3257473"/>
              <a:gd name="connsiteX1" fmla="*/ 736979 w 4367879"/>
              <a:gd name="connsiteY1" fmla="*/ 129038 h 3257473"/>
              <a:gd name="connsiteX2" fmla="*/ 1733265 w 4367879"/>
              <a:gd name="connsiteY2" fmla="*/ 3254375 h 3257473"/>
              <a:gd name="connsiteX3" fmla="*/ 3098041 w 4367879"/>
              <a:gd name="connsiteY3" fmla="*/ 715892 h 3257473"/>
              <a:gd name="connsiteX4" fmla="*/ 4189862 w 4367879"/>
              <a:gd name="connsiteY4" fmla="*/ 920608 h 3257473"/>
              <a:gd name="connsiteX5" fmla="*/ 4353635 w 4367879"/>
              <a:gd name="connsiteY5" fmla="*/ 1070733 h 3257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7879" h="3257473">
                <a:moveTo>
                  <a:pt x="0" y="893312"/>
                </a:moveTo>
                <a:cubicBezTo>
                  <a:pt x="224051" y="314419"/>
                  <a:pt x="448102" y="-264473"/>
                  <a:pt x="736979" y="129038"/>
                </a:cubicBezTo>
                <a:cubicBezTo>
                  <a:pt x="1025857" y="522548"/>
                  <a:pt x="1339755" y="3156566"/>
                  <a:pt x="1733265" y="3254375"/>
                </a:cubicBezTo>
                <a:cubicBezTo>
                  <a:pt x="2126775" y="3352184"/>
                  <a:pt x="2688608" y="1104853"/>
                  <a:pt x="3098041" y="715892"/>
                </a:cubicBezTo>
                <a:cubicBezTo>
                  <a:pt x="3507474" y="326931"/>
                  <a:pt x="3980596" y="861468"/>
                  <a:pt x="4189862" y="920608"/>
                </a:cubicBezTo>
                <a:cubicBezTo>
                  <a:pt x="4399128" y="979748"/>
                  <a:pt x="4376381" y="1025240"/>
                  <a:pt x="4353635" y="1070733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039737" y="2054604"/>
            <a:ext cx="313899" cy="33375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4817660" y="5268036"/>
            <a:ext cx="395785" cy="38213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6400800" y="2169994"/>
            <a:ext cx="382137" cy="34119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215952" y="2306472"/>
            <a:ext cx="491320" cy="354841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>
            <a:stCxn id="17" idx="0"/>
            <a:endCxn id="17" idx="2"/>
          </p:cNvCxnSpPr>
          <p:nvPr/>
        </p:nvCxnSpPr>
        <p:spPr>
          <a:xfrm>
            <a:off x="8461612" y="2306472"/>
            <a:ext cx="0" cy="35484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7" idx="1"/>
            <a:endCxn id="17" idx="3"/>
          </p:cNvCxnSpPr>
          <p:nvPr/>
        </p:nvCxnSpPr>
        <p:spPr>
          <a:xfrm>
            <a:off x="8215952" y="2483893"/>
            <a:ext cx="4913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8024884" y="5039122"/>
            <a:ext cx="682388" cy="54591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>
            <a:stCxn id="25" idx="1"/>
            <a:endCxn id="25" idx="3"/>
          </p:cNvCxnSpPr>
          <p:nvPr/>
        </p:nvCxnSpPr>
        <p:spPr>
          <a:xfrm>
            <a:off x="8024884" y="5312077"/>
            <a:ext cx="682388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938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34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+mn-lt"/>
              </a:rPr>
              <a:t>Примерные вопросы на выявление у участников программы уровня понимания и развития коммуникативной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компетенции</a:t>
            </a:r>
            <a:br>
              <a:rPr lang="ru-RU" sz="2800" b="1" dirty="0" smtClean="0">
                <a:solidFill>
                  <a:srgbClr val="C00000"/>
                </a:solidFill>
                <a:latin typeface="+mn-lt"/>
              </a:rPr>
            </a:br>
            <a:endParaRPr lang="ru-RU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1155" y="1105470"/>
            <a:ext cx="9643281" cy="900751"/>
          </a:xfrm>
        </p:spPr>
        <p:txBody>
          <a:bodyPr/>
          <a:lstStyle/>
          <a:p>
            <a:r>
              <a:rPr lang="ru-RU" dirty="0"/>
              <a:t>1. Оцени пожалуйста свои коммуникативные навыки (вопрос для входной и итоговой диагностики):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40912"/>
              </p:ext>
            </p:extLst>
          </p:nvPr>
        </p:nvGraphicFramePr>
        <p:xfrm>
          <a:off x="1078172" y="1992574"/>
          <a:ext cx="10672549" cy="2320118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5690794"/>
                <a:gridCol w="4981755"/>
              </a:tblGrid>
              <a:tr h="940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Коммуникативные навыки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От 0 до 5 баллов (где 0 – совсем не умею, 5-очень хорошо умею)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9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Умение слушать другого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9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Умение донести свою мысль другому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9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Умение договариваться с другими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09934" y="4435522"/>
            <a:ext cx="107407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2. По-твоему</a:t>
            </a: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что необходимо для слаженного и продуктивного взаимодействия в команде? (выходная диагностика</a:t>
            </a:r>
            <a:r>
              <a:rPr lang="ru-RU" sz="2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3. Удалось </a:t>
            </a: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ли тебе выстроить слаженное и продуктивное взаимодействие в команде? </a:t>
            </a:r>
            <a:r>
              <a:rPr lang="ru-RU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(выходная диагностика).</a:t>
            </a:r>
          </a:p>
          <a:p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48000" y="2493744"/>
            <a:ext cx="6096000" cy="38869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994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673475" y="228601"/>
            <a:ext cx="6415405" cy="6858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75-летие Великой Победы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99474678"/>
              </p:ext>
            </p:extLst>
          </p:nvPr>
        </p:nvGraphicFramePr>
        <p:xfrm>
          <a:off x="548640" y="2514601"/>
          <a:ext cx="10972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2956560" y="1066800"/>
            <a:ext cx="7802880" cy="103632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Создание фильма «История человека»</a:t>
            </a:r>
            <a:r>
              <a:rPr lang="ru-RU" sz="2400" dirty="0" smtClean="0"/>
              <a:t>. Разбивка на группы: семья, друзья, сослуживцы (истории, документы, фото, письма,  события жизни, газеты)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 rot="20061913">
            <a:off x="377041" y="424296"/>
            <a:ext cx="23004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Разведка в историю ВОВ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956560" y="2103120"/>
            <a:ext cx="3352800" cy="5486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309360" y="2103120"/>
            <a:ext cx="0" cy="5486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309360" y="2103120"/>
            <a:ext cx="3627120" cy="5486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14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2316" y="365125"/>
            <a:ext cx="4831308" cy="53562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проектного офиса</a:t>
            </a:r>
            <a:endParaRPr lang="ru-RU" sz="2800" b="1" dirty="0">
              <a:solidFill>
                <a:srgbClr val="66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073905"/>
              </p:ext>
            </p:extLst>
          </p:nvPr>
        </p:nvGraphicFramePr>
        <p:xfrm>
          <a:off x="723332" y="3316406"/>
          <a:ext cx="10290412" cy="3289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трелка вверх 8"/>
          <p:cNvSpPr/>
          <p:nvPr/>
        </p:nvSpPr>
        <p:spPr>
          <a:xfrm>
            <a:off x="4612944" y="2483894"/>
            <a:ext cx="2442950" cy="79156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756849" y="1201004"/>
            <a:ext cx="5936775" cy="1282890"/>
          </a:xfrm>
          <a:prstGeom prst="ellipse">
            <a:avLst/>
          </a:prstGeom>
          <a:solidFill>
            <a:srgbClr val="BCD6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Работа пресс-группы по сопровождению проекта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25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6479"/>
            <a:ext cx="10515600" cy="559557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200" b="1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по алгоритмам</a:t>
            </a:r>
            <a:r>
              <a:rPr lang="ru-RU" sz="2800" dirty="0"/>
              <a:t/>
            </a:r>
            <a:br>
              <a:rPr lang="ru-RU" sz="2800" dirty="0"/>
            </a:b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838200" y="2210937"/>
            <a:ext cx="2560093" cy="290697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dirty="0" smtClean="0"/>
              <a:t>(Б) видение</a:t>
            </a:r>
          </a:p>
          <a:p>
            <a:pPr marL="0" lvl="0" indent="0">
              <a:buNone/>
            </a:pPr>
            <a:r>
              <a:rPr lang="ru-RU" dirty="0"/>
              <a:t> </a:t>
            </a:r>
            <a:r>
              <a:rPr lang="ru-RU" dirty="0" smtClean="0"/>
              <a:t>     миссия</a:t>
            </a:r>
          </a:p>
          <a:p>
            <a:pPr marL="0" lvl="0" indent="0">
              <a:buNone/>
            </a:pPr>
            <a:r>
              <a:rPr lang="ru-RU" dirty="0"/>
              <a:t> </a:t>
            </a:r>
            <a:r>
              <a:rPr lang="ru-RU" dirty="0" smtClean="0"/>
              <a:t>     цели</a:t>
            </a:r>
          </a:p>
          <a:p>
            <a:pPr marL="0" lvl="0" indent="0">
              <a:buNone/>
            </a:pPr>
            <a:r>
              <a:rPr lang="ru-RU" dirty="0"/>
              <a:t> </a:t>
            </a:r>
            <a:r>
              <a:rPr lang="ru-RU" dirty="0" smtClean="0"/>
              <a:t>     задачи</a:t>
            </a:r>
          </a:p>
          <a:p>
            <a:pPr marL="0" lvl="0" indent="0">
              <a:buNone/>
            </a:pPr>
            <a:r>
              <a:rPr lang="ru-RU" dirty="0"/>
              <a:t> </a:t>
            </a:r>
            <a:r>
              <a:rPr lang="ru-RU" dirty="0" smtClean="0"/>
              <a:t>     задания</a:t>
            </a:r>
          </a:p>
          <a:p>
            <a:pPr marL="0" lvl="0" indent="0">
              <a:buNone/>
            </a:pPr>
            <a:r>
              <a:rPr lang="ru-RU" dirty="0"/>
              <a:t> </a:t>
            </a:r>
            <a:r>
              <a:rPr lang="ru-RU" dirty="0" smtClean="0"/>
              <a:t>     действия</a:t>
            </a:r>
          </a:p>
          <a:p>
            <a:pPr marL="0" lvl="0" indent="0">
              <a:buNone/>
            </a:pPr>
            <a:r>
              <a:rPr lang="ru-RU" dirty="0" smtClean="0"/>
              <a:t>(н) результат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398293" y="2101755"/>
            <a:ext cx="7955507" cy="33164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i="1" dirty="0" smtClean="0"/>
              <a:t>АЛГОРИТМ </a:t>
            </a:r>
            <a:r>
              <a:rPr lang="ru-RU" sz="2400" b="1" i="1" dirty="0"/>
              <a:t>РЕШЕНИЯ ЗАДАЧ И ПРОБЛЕМНЫХ </a:t>
            </a:r>
            <a:r>
              <a:rPr lang="ru-RU" sz="2400" b="1" i="1" dirty="0" smtClean="0"/>
              <a:t>СИТУАЦИЙ</a:t>
            </a:r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А – Д – РШ -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Рз</a:t>
            </a:r>
            <a:endParaRPr lang="ru-RU" sz="2400" b="1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/>
              <a:t>Анализ (место ситуации в теории вопроса)</a:t>
            </a:r>
          </a:p>
          <a:p>
            <a:pPr marL="0" indent="0">
              <a:buNone/>
            </a:pPr>
            <a:r>
              <a:rPr lang="ru-RU" dirty="0"/>
              <a:t>Диагноз (определение противоречия между теорией и практикой)</a:t>
            </a:r>
          </a:p>
          <a:p>
            <a:pPr marL="0" indent="0">
              <a:buNone/>
            </a:pPr>
            <a:r>
              <a:rPr lang="ru-RU" dirty="0"/>
              <a:t>Решение (подбор технологии, алгоритма, операции адекватных решаемой задаче)</a:t>
            </a:r>
          </a:p>
          <a:p>
            <a:pPr marL="0" indent="0">
              <a:buNone/>
            </a:pPr>
            <a:r>
              <a:rPr lang="ru-RU" dirty="0"/>
              <a:t>Результат (может быть не только положительный, но и отрицательный, тогда – назад к АНАЛИЗУ)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187354" y="2606722"/>
            <a:ext cx="0" cy="20198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1801" y="2456596"/>
            <a:ext cx="615553" cy="230647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</a:t>
            </a:r>
            <a:r>
              <a:rPr lang="ru-RU" sz="2800" i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i="1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770438"/>
              </p:ext>
            </p:extLst>
          </p:nvPr>
        </p:nvGraphicFramePr>
        <p:xfrm>
          <a:off x="2032000" y="719666"/>
          <a:ext cx="8127999" cy="107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Проблема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F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Механизм решения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F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Ожидаемый результат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FE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582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1822" y="365125"/>
            <a:ext cx="10454184" cy="753991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Методом  мозгового штурма рассмотрим проблему взаимоотношений между подростками</a:t>
            </a:r>
            <a:endParaRPr lang="ru-RU" sz="3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274322"/>
              </p:ext>
            </p:extLst>
          </p:nvPr>
        </p:nvGraphicFramePr>
        <p:xfrm>
          <a:off x="838200" y="1337480"/>
          <a:ext cx="10515600" cy="4491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46846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Предлагаемые идеи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                    их творческие формы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6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Обратиться к психологу</a:t>
                      </a:r>
                      <a:r>
                        <a:rPr lang="ru-RU" sz="2400" baseline="0" dirty="0" smtClean="0"/>
                        <a:t> за консультацией и разъяснениями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Пресс-конференция «Трудный возраст»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6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Сесть и поговорить о причинах конфликта, самим обсудить обиды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Огонек откровения</a:t>
                      </a:r>
                    </a:p>
                    <a:p>
                      <a:r>
                        <a:rPr lang="ru-RU" sz="2400" dirty="0" err="1" smtClean="0"/>
                        <a:t>Загуглить</a:t>
                      </a:r>
                      <a:r>
                        <a:rPr lang="ru-RU" sz="2400" dirty="0" smtClean="0"/>
                        <a:t> проблему и самому разобраться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6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Обсудить аналогичные ситуации на примере художественных произведений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Мини-спектакль «Новое поколение»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6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Просто по доброму относится друг к другу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Поговорить о традициях и правилах общения между собой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 flipV="1">
            <a:off x="4735773" y="1596788"/>
            <a:ext cx="2456597" cy="1364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364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8457"/>
          </a:xfrm>
        </p:spPr>
        <p:txBody>
          <a:bodyPr/>
          <a:lstStyle/>
          <a:p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ефлексивные вопросы </a:t>
            </a:r>
            <a:r>
              <a:rPr lang="ru-RU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</a:t>
            </a: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-анкеты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01003"/>
            <a:ext cx="10515600" cy="4975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  Какое из событий (эпизод жизни в лагере)   тебе запомнилось особенно и почему?</a:t>
            </a:r>
          </a:p>
          <a:p>
            <a:pPr marL="0" indent="0">
              <a:buNone/>
            </a:pPr>
            <a:r>
              <a:rPr lang="ru-RU" dirty="0"/>
              <a:t>2.  Сравни то, чего ты желал по приезде в лагерь, с тем, что получил: этот перечень расширился или сузился? Почему?</a:t>
            </a:r>
          </a:p>
          <a:p>
            <a:pPr marL="0" indent="0">
              <a:buNone/>
            </a:pPr>
            <a:r>
              <a:rPr lang="ru-RU" dirty="0"/>
              <a:t>3.  </a:t>
            </a:r>
            <a:r>
              <a:rPr lang="ru-RU" dirty="0" err="1"/>
              <a:t>Вырази</a:t>
            </a:r>
            <a:r>
              <a:rPr lang="ru-RU" dirty="0"/>
              <a:t> одним словом -  ассоциацией отношение к своей жизни в «Океане». Что означает эта ассоциация?</a:t>
            </a:r>
          </a:p>
          <a:p>
            <a:pPr marL="0" indent="0">
              <a:buNone/>
            </a:pPr>
            <a:r>
              <a:rPr lang="ru-RU" dirty="0"/>
              <a:t>4.  Говорят, что из путешествия никогда не возвращаются прежним. Относится ли это к тебе? Если «да», то, что изменилось в тебе?</a:t>
            </a:r>
          </a:p>
          <a:p>
            <a:pPr marL="0" indent="0">
              <a:buNone/>
            </a:pPr>
            <a:r>
              <a:rPr lang="ru-RU" dirty="0"/>
              <a:t>5.  Какие идеи, люди, события станут для тебя ресурсом в будущем?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88764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1166</Words>
  <Application>Microsoft Office PowerPoint</Application>
  <PresentationFormat>Широкоэкранный</PresentationFormat>
  <Paragraphs>183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Организация рефлексивной деятельности в организационный период (на примерах совместных творческих игр (СТИ) и игр на командообразование).</vt:lpstr>
      <vt:lpstr>Цель игры: сдружить ребят, раскрыть их творческий потенциал и выявить лидеров в мировоззренческо-познавательной, эмоционально-нравственной, и действенно-практической деятельности. </vt:lpstr>
      <vt:lpstr>Схема анализа</vt:lpstr>
      <vt:lpstr>Примерные вопросы на выявление у участников программы уровня понимания и развития коммуникативной компетенции </vt:lpstr>
      <vt:lpstr>75-летие Великой Победы </vt:lpstr>
      <vt:lpstr>Работа проектного офиса</vt:lpstr>
      <vt:lpstr> Работа по алгоритмам </vt:lpstr>
      <vt:lpstr>Методом  мозгового штурма рассмотрим проблему взаимоотношений между подростками</vt:lpstr>
      <vt:lpstr>Рефлексивные вопросы онлай-анкеты</vt:lpstr>
      <vt:lpstr> Анализ дружинного (отрядного) дела в детско-взрослом сообществе</vt:lpstr>
      <vt:lpstr>Схема анализа </vt:lpstr>
      <vt:lpstr>Схема анализа </vt:lpstr>
      <vt:lpstr>Схема анализа </vt:lpstr>
      <vt:lpstr>Актуальные направления развития летнего отдыха детей</vt:lpstr>
      <vt:lpstr>Актуальные направления развития летнего отдыха детей</vt:lpstr>
      <vt:lpstr>Актуальные направления развития летнего отдыха детей</vt:lpstr>
      <vt:lpstr>Наши контакты</vt:lpstr>
      <vt:lpstr>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 Tsikarishvili</dc:creator>
  <cp:lastModifiedBy>Elena Tsikarishvili</cp:lastModifiedBy>
  <cp:revision>39</cp:revision>
  <dcterms:created xsi:type="dcterms:W3CDTF">2020-04-07T12:03:52Z</dcterms:created>
  <dcterms:modified xsi:type="dcterms:W3CDTF">2020-05-26T08:24:04Z</dcterms:modified>
</cp:coreProperties>
</file>