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58" r:id="rId4"/>
    <p:sldId id="277" r:id="rId5"/>
    <p:sldId id="257" r:id="rId6"/>
    <p:sldId id="282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E"/>
    <a:srgbClr val="0101F9"/>
    <a:srgbClr val="F79348"/>
    <a:srgbClr val="397D5D"/>
    <a:srgbClr val="030266"/>
    <a:srgbClr val="FFF11C"/>
    <a:srgbClr val="5B9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CD2F9-5153-4BF3-8044-49718249BA6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F2A00-8121-4C6C-8F01-FC6606602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6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2A00-8121-4C6C-8F01-FC6606602F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4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7A2C-7292-4A95-966B-8FBB6FD65936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48BF-C279-4D7A-B838-EC363F658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1885"/>
            <a:ext cx="9144000" cy="6879885"/>
          </a:xfrm>
          <a:prstGeom prst="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B92E5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741" t="19347" r="13424" b="16084"/>
          <a:stretch/>
        </p:blipFill>
        <p:spPr>
          <a:xfrm>
            <a:off x="105106" y="188640"/>
            <a:ext cx="3240998" cy="21191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55273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Лингвистический компонент профильной смены </a:t>
            </a:r>
            <a:r>
              <a:rPr lang="ru-RU" sz="3200" dirty="0" smtClean="0"/>
              <a:t>«Летняя </a:t>
            </a:r>
            <a:r>
              <a:rPr lang="ru-RU" sz="3200" dirty="0"/>
              <a:t>академия молодёжных лидеров ЮНЕСКО» лагеря труда и отдыха «ТУЯА»</a:t>
            </a:r>
            <a:r>
              <a:rPr lang="ru-RU" sz="3200" b="1" i="1" dirty="0"/>
              <a:t/>
            </a:r>
            <a:br>
              <a:rPr lang="ru-RU" sz="3200" b="1" i="1" dirty="0"/>
            </a:br>
            <a:endParaRPr lang="ru-RU" sz="31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5233499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030266"/>
                </a:solidFill>
              </a:rPr>
              <a:t>Б.Б.Шойнжонов</a:t>
            </a:r>
            <a:r>
              <a:rPr lang="ru-RU" sz="2000" dirty="0" smtClean="0">
                <a:solidFill>
                  <a:srgbClr val="030266"/>
                </a:solidFill>
              </a:rPr>
              <a:t>, </a:t>
            </a:r>
          </a:p>
          <a:p>
            <a:r>
              <a:rPr lang="ru-RU" sz="2000" dirty="0" smtClean="0">
                <a:solidFill>
                  <a:srgbClr val="030266"/>
                </a:solidFill>
              </a:rPr>
              <a:t>Директор ГБОУ «Республиканский бурятский национальный лицей-интернат №1»</a:t>
            </a:r>
            <a:endParaRPr lang="ru-RU" sz="2000" dirty="0">
              <a:solidFill>
                <a:srgbClr val="030266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33775"/>
            <a:ext cx="1790227" cy="258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E"/>
                </a:solidFill>
              </a:rPr>
              <a:t>Формирование </a:t>
            </a:r>
            <a:r>
              <a:rPr lang="ru-RU" sz="3600" b="1" dirty="0">
                <a:solidFill>
                  <a:srgbClr val="0000FE"/>
                </a:solidFill>
              </a:rPr>
              <a:t>ораторского </a:t>
            </a:r>
            <a:r>
              <a:rPr lang="ru-RU" sz="3600" b="1" dirty="0" smtClean="0">
                <a:solidFill>
                  <a:srgbClr val="0000FE"/>
                </a:solidFill>
              </a:rPr>
              <a:t>мастерства</a:t>
            </a:r>
            <a:endParaRPr lang="ru-RU" sz="3600" b="1" dirty="0">
              <a:solidFill>
                <a:srgbClr val="0000FE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52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развитии и формировании личности старшеклассника важную роль играет культура речи. Зеркалом культуры является язык, так как в нем отображается общественное сознание народа, его национальные черты, менталитет, традиции, обычаи, моральность, нравственно-ценностные ориентиры, </a:t>
            </a:r>
            <a:r>
              <a:rPr lang="ru-RU" dirty="0" err="1"/>
              <a:t>мировоспитание</a:t>
            </a:r>
            <a:r>
              <a:rPr lang="ru-RU" dirty="0"/>
              <a:t> и видение мира. </a:t>
            </a:r>
            <a:endParaRPr lang="ru-RU" i="1" dirty="0"/>
          </a:p>
        </p:txBody>
      </p:sp>
      <p:pic>
        <p:nvPicPr>
          <p:cNvPr id="1026" name="Picture 2" descr="ÐÐ°ÑÑÐ¸Ð½ÐºÐ¸ Ð¿Ð¾ Ð·Ð°Ð¿ÑÐ¾ÑÑ Ð¿ÑÐ¾ÐµÐºÑ Ð°ÑÑÐ¾ÑÐ¸Ð¸ÑÐ¾Ð²Ð°Ð½Ð½ÑÑ ÑÐºÐ¾Ð» ÑÐ½ÐµÑÐº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4" t="5511" r="37361" b="48552"/>
          <a:stretch/>
        </p:blipFill>
        <p:spPr bwMode="auto">
          <a:xfrm>
            <a:off x="457200" y="121494"/>
            <a:ext cx="17281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085184"/>
            <a:ext cx="1496464" cy="149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70" y="188640"/>
            <a:ext cx="9018830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Событийные форматы </a:t>
            </a:r>
            <a:r>
              <a:rPr lang="ru-RU" sz="3200" dirty="0" err="1" smtClean="0"/>
              <a:t>юнесковского</a:t>
            </a:r>
            <a:r>
              <a:rPr lang="ru-RU" sz="3200" dirty="0" smtClean="0"/>
              <a:t> движения</a:t>
            </a:r>
            <a:br>
              <a:rPr lang="ru-RU" sz="3200" dirty="0" smtClean="0"/>
            </a:br>
            <a:r>
              <a:rPr lang="ru-RU" sz="3200" dirty="0" smtClean="0"/>
              <a:t>в ГБОУ «РБНЛИ №1»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170" y="1412775"/>
            <a:ext cx="2142574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Стажировка </a:t>
            </a:r>
            <a:r>
              <a:rPr lang="ru-RU" sz="2000" b="1" dirty="0"/>
              <a:t>молодежных международных лидеров в Международной Открытой школе </a:t>
            </a:r>
            <a:r>
              <a:rPr lang="ru-RU" sz="2000" dirty="0" smtClean="0"/>
              <a:t>в </a:t>
            </a:r>
            <a:r>
              <a:rPr lang="ru-RU" sz="2000" dirty="0"/>
              <a:t>г. Екатеринбург;</a:t>
            </a:r>
            <a:endParaRPr lang="ru-RU" sz="2000" b="1" i="1" dirty="0"/>
          </a:p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18" y="1412776"/>
            <a:ext cx="2142574" cy="53285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FE"/>
                </a:solidFill>
              </a:rPr>
              <a:t>Летняя академия </a:t>
            </a:r>
            <a:r>
              <a:rPr lang="ru-RU" sz="2400" b="1" dirty="0" smtClean="0">
                <a:solidFill>
                  <a:srgbClr val="0000FE"/>
                </a:solidFill>
              </a:rPr>
              <a:t>молодёжных </a:t>
            </a:r>
            <a:r>
              <a:rPr lang="ru-RU" sz="2400" b="1" dirty="0">
                <a:solidFill>
                  <a:srgbClr val="0000FE"/>
                </a:solidFill>
              </a:rPr>
              <a:t>лидеров ЮНЕСКО</a:t>
            </a:r>
            <a:r>
              <a:rPr lang="ru-RU" sz="2400" dirty="0">
                <a:solidFill>
                  <a:srgbClr val="0000FE"/>
                </a:solidFill>
              </a:rPr>
              <a:t>;</a:t>
            </a:r>
            <a:endParaRPr lang="ru-RU" sz="2400" b="1" i="1" dirty="0">
              <a:solidFill>
                <a:srgbClr val="0000F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9666" y="1412776"/>
            <a:ext cx="2142574" cy="53285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</a:t>
            </a:r>
            <a:r>
              <a:rPr lang="ru-RU" sz="2000" b="1" dirty="0" smtClean="0"/>
              <a:t>частие </a:t>
            </a:r>
            <a:r>
              <a:rPr lang="ru-RU" sz="2000" b="1" dirty="0"/>
              <a:t>в международных программах  под патронажем ЮНЕСКО</a:t>
            </a:r>
            <a:r>
              <a:rPr lang="ru-RU" sz="2000" dirty="0"/>
              <a:t>;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21914" y="1412775"/>
            <a:ext cx="2142574" cy="53285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/>
              <a:t>Международный фестиваль национальных культур</a:t>
            </a:r>
            <a:r>
              <a:rPr lang="ru-RU" sz="2000"/>
              <a:t>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101F9"/>
                </a:solidFill>
              </a:rPr>
              <a:t>«Летняя академия молодёжных лидеров ЮНЕСКО» </a:t>
            </a:r>
            <a:r>
              <a:rPr lang="ru-RU" sz="3600" b="1" i="1" dirty="0" smtClean="0">
                <a:solidFill>
                  <a:srgbClr val="0101F9"/>
                </a:solidFill>
              </a:rPr>
              <a:t> </a:t>
            </a:r>
            <a:endParaRPr lang="ru-RU" sz="3600" b="1" dirty="0">
              <a:solidFill>
                <a:srgbClr val="0101F9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81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Содержание программы представлено </a:t>
            </a:r>
          </a:p>
          <a:p>
            <a:r>
              <a:rPr lang="ru-RU" dirty="0" smtClean="0">
                <a:solidFill>
                  <a:srgbClr val="0101F9"/>
                </a:solidFill>
              </a:rPr>
              <a:t>системой </a:t>
            </a:r>
            <a:r>
              <a:rPr lang="ru-RU" dirty="0">
                <a:solidFill>
                  <a:srgbClr val="0101F9"/>
                </a:solidFill>
              </a:rPr>
              <a:t>ценностных отношений, </a:t>
            </a:r>
            <a:r>
              <a:rPr lang="ru-RU" dirty="0" smtClean="0">
                <a:solidFill>
                  <a:srgbClr val="0101F9"/>
                </a:solidFill>
              </a:rPr>
              <a:t>установок </a:t>
            </a:r>
            <a:r>
              <a:rPr lang="ru-RU" sz="2800" dirty="0" smtClean="0"/>
              <a:t>(совершенствование </a:t>
            </a:r>
            <a:r>
              <a:rPr lang="ru-RU" sz="2800" dirty="0"/>
              <a:t>окружающего мира, творческая забота о ближнем окружении; потребность в социальной активной позиции; стремление  </a:t>
            </a:r>
            <a:r>
              <a:rPr lang="ru-RU" sz="2800" dirty="0" err="1"/>
              <a:t>саморазвиваться</a:t>
            </a:r>
            <a:r>
              <a:rPr lang="ru-RU" sz="2800" dirty="0"/>
              <a:t> и способствовать развитию других);</a:t>
            </a:r>
          </a:p>
          <a:p>
            <a:r>
              <a:rPr lang="ru-RU" dirty="0" smtClean="0">
                <a:solidFill>
                  <a:srgbClr val="0101F9"/>
                </a:solidFill>
              </a:rPr>
              <a:t>системой </a:t>
            </a:r>
            <a:r>
              <a:rPr lang="ru-RU" dirty="0">
                <a:solidFill>
                  <a:srgbClr val="0101F9"/>
                </a:solidFill>
              </a:rPr>
              <a:t>знаний, умений, навыков </a:t>
            </a:r>
            <a:endParaRPr lang="ru-RU" dirty="0" smtClean="0">
              <a:solidFill>
                <a:srgbClr val="0101F9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(</a:t>
            </a:r>
            <a:r>
              <a:rPr lang="ru-RU" sz="2800" dirty="0"/>
              <a:t>разделять лидерские полномочия с другими участниками </a:t>
            </a:r>
            <a:r>
              <a:rPr lang="ru-RU" sz="2800" dirty="0" smtClean="0"/>
              <a:t>    совместной </a:t>
            </a:r>
            <a:r>
              <a:rPr lang="ru-RU" sz="2800" dirty="0"/>
              <a:t>деятельности; мыслить системно, критично; рефлексивно анализировать полученный опыт; строить взаимоотношения с другими участниками лидерской деятельности  на основе взаимопомощи, </a:t>
            </a:r>
            <a:r>
              <a:rPr lang="ru-RU" sz="2800" dirty="0" smtClean="0"/>
              <a:t>доверия</a:t>
            </a:r>
            <a:r>
              <a:rPr lang="ru-RU" sz="2800" dirty="0"/>
              <a:t>, уважения).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1026" name="Picture 2" descr="ÐÐ°ÑÑÐ¸Ð½ÐºÐ¸ Ð¿Ð¾ Ð·Ð°Ð¿ÑÐ¾ÑÑ Ð¿ÑÐ¾ÐµÐºÑ Ð°ÑÑÐ¾ÑÐ¸Ð¸ÑÐ¾Ð²Ð°Ð½Ð½ÑÑ ÑÐºÐ¾Ð» ÑÐ½ÐµÑÐº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4" t="5511" r="37361" b="48552"/>
          <a:stretch/>
        </p:blipFill>
        <p:spPr bwMode="auto">
          <a:xfrm>
            <a:off x="457200" y="121494"/>
            <a:ext cx="17281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085184"/>
            <a:ext cx="1496464" cy="149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«Я-гражданин мира»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88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Международная летняя </a:t>
            </a:r>
            <a:r>
              <a:rPr lang="ru-RU" dirty="0" smtClean="0"/>
              <a:t>смена </a:t>
            </a:r>
            <a:r>
              <a:rPr lang="ru-RU" dirty="0"/>
              <a:t>ЮНЕСКО «Я-гражданин мира» в центре отдыха и оздоровления детей «Сосновый бор» ежегодно собирает детей из разных уголков нашей многонациональной страны, а также съезжаются дети из-за границ. Нашим лицеистам посчастливилось побывать в Международных творческих сменах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ЮНЕСКО </a:t>
            </a:r>
            <a:r>
              <a:rPr lang="ru-RU" dirty="0"/>
              <a:t>в 2016, 2017, 2019 </a:t>
            </a:r>
            <a:r>
              <a:rPr lang="ru-RU" dirty="0" smtClean="0"/>
              <a:t>годах.</a:t>
            </a:r>
            <a:endParaRPr lang="ru-RU" dirty="0"/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1026" name="Picture 2" descr="ÐÐ°ÑÑÐ¸Ð½ÐºÐ¸ Ð¿Ð¾ Ð·Ð°Ð¿ÑÐ¾ÑÑ Ð¿ÑÐ¾ÐµÐºÑ Ð°ÑÑÐ¾ÑÐ¸Ð¸ÑÐ¾Ð²Ð°Ð½Ð½ÑÑ ÑÐºÐ¾Ð» ÑÐ½ÐµÑÐº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4" t="5511" r="37361" b="48552"/>
          <a:stretch/>
        </p:blipFill>
        <p:spPr bwMode="auto">
          <a:xfrm>
            <a:off x="457200" y="121494"/>
            <a:ext cx="17281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085184"/>
            <a:ext cx="1496464" cy="149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938"/>
            <a:ext cx="9144000" cy="6879885"/>
          </a:xfrm>
          <a:prstGeom prst="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B92E5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741" t="19347" r="13424" b="16084"/>
          <a:stretch/>
        </p:blipFill>
        <p:spPr>
          <a:xfrm>
            <a:off x="105106" y="188640"/>
            <a:ext cx="3240998" cy="21191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552733"/>
            <a:ext cx="7772400" cy="2043658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>СПАСИБО ЗА ВНИМАНИЕ!</a:t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БАЯРЛАА!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5233499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030266"/>
                </a:solidFill>
              </a:rPr>
              <a:t>Б.Б.Шойнжонов</a:t>
            </a:r>
            <a:r>
              <a:rPr lang="ru-RU" sz="2000" dirty="0" smtClean="0">
                <a:solidFill>
                  <a:srgbClr val="030266"/>
                </a:solidFill>
              </a:rPr>
              <a:t>, </a:t>
            </a:r>
          </a:p>
          <a:p>
            <a:r>
              <a:rPr lang="ru-RU" sz="2000" dirty="0" smtClean="0">
                <a:solidFill>
                  <a:srgbClr val="030266"/>
                </a:solidFill>
              </a:rPr>
              <a:t>Директор ГБОУ «Республиканский бурятский национальный лицей-интернат №1»</a:t>
            </a:r>
            <a:endParaRPr lang="ru-RU" sz="2000" dirty="0">
              <a:solidFill>
                <a:srgbClr val="030266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33775"/>
            <a:ext cx="1790227" cy="258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269</Words>
  <Application>Microsoft Office PowerPoint</Application>
  <PresentationFormat>Экран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Bahnschrift Light Condensed</vt:lpstr>
      <vt:lpstr>Calibri</vt:lpstr>
      <vt:lpstr>Тема Office</vt:lpstr>
      <vt:lpstr>Лингвистический компонент профильной смены «Летняя академия молодёжных лидеров ЮНЕСКО» лагеря труда и отдыха «ТУЯА» </vt:lpstr>
      <vt:lpstr>Формирование ораторского мастерства</vt:lpstr>
      <vt:lpstr>Событийные форматы юнесковского движения в ГБОУ «РБНЛИ №1»</vt:lpstr>
      <vt:lpstr>Презентация PowerPoint</vt:lpstr>
      <vt:lpstr>«Летняя академия молодёжных лидеров ЮНЕСКО»  </vt:lpstr>
      <vt:lpstr>«Я-гражданин мира»</vt:lpstr>
      <vt:lpstr>СПАСИБО ЗА ВНИМАНИЕ! БАЯРЛАА!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фестиваль национальных культур  в юнесковском  движении лицея</dc:title>
  <dc:creator>днс</dc:creator>
  <cp:lastModifiedBy>Туяна Владимировна</cp:lastModifiedBy>
  <cp:revision>44</cp:revision>
  <dcterms:created xsi:type="dcterms:W3CDTF">2018-08-31T00:47:57Z</dcterms:created>
  <dcterms:modified xsi:type="dcterms:W3CDTF">2020-06-25T05:37:40Z</dcterms:modified>
</cp:coreProperties>
</file>