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0" r:id="rId6"/>
    <p:sldId id="271" r:id="rId7"/>
    <p:sldId id="276" r:id="rId8"/>
    <p:sldId id="268" r:id="rId9"/>
    <p:sldId id="275" r:id="rId10"/>
    <p:sldId id="269" r:id="rId11"/>
    <p:sldId id="260" r:id="rId12"/>
    <p:sldId id="261" r:id="rId13"/>
    <p:sldId id="262" r:id="rId14"/>
    <p:sldId id="272" r:id="rId15"/>
    <p:sldId id="273" r:id="rId16"/>
    <p:sldId id="263" r:id="rId17"/>
    <p:sldId id="264" r:id="rId18"/>
    <p:sldId id="265" r:id="rId19"/>
    <p:sldId id="266" r:id="rId20"/>
    <p:sldId id="267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33066032"/>
        <c:axId val="-533065488"/>
      </c:bar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325</c:v>
                </c:pt>
                <c:pt idx="1">
                  <c:v>307</c:v>
                </c:pt>
                <c:pt idx="2">
                  <c:v>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33061680"/>
        <c:axId val="-533058416"/>
      </c:barChart>
      <c:catAx>
        <c:axId val="-53306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33065488"/>
        <c:crosses val="autoZero"/>
        <c:auto val="1"/>
        <c:lblAlgn val="ctr"/>
        <c:lblOffset val="100"/>
        <c:noMultiLvlLbl val="0"/>
      </c:catAx>
      <c:valAx>
        <c:axId val="-533065488"/>
        <c:scaling>
          <c:orientation val="minMax"/>
          <c:max val="3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33066032"/>
        <c:crosses val="autoZero"/>
        <c:crossBetween val="between"/>
        <c:majorUnit val="100"/>
      </c:valAx>
      <c:valAx>
        <c:axId val="-5330584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33061680"/>
        <c:crosses val="max"/>
        <c:crossBetween val="between"/>
      </c:valAx>
      <c:catAx>
        <c:axId val="-533061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533058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9578B-744E-4206-A1A7-8C71AB7BD8C3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4D1F-E218-44FF-8279-9651ED64F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6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4D1F-E218-44FF-8279-9651ED64F4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2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4D1F-E218-44FF-8279-9651ED64F4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3775-ACBC-480A-A4A2-D4D38B7BC92F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3ACE-D01D-4FB2-BC7F-5AC19158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3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3775-ACBC-480A-A4A2-D4D38B7BC92F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3ACE-D01D-4FB2-BC7F-5AC19158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3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3775-ACBC-480A-A4A2-D4D38B7BC92F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3ACE-D01D-4FB2-BC7F-5AC19158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5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3775-ACBC-480A-A4A2-D4D38B7BC92F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3ACE-D01D-4FB2-BC7F-5AC19158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3775-ACBC-480A-A4A2-D4D38B7BC92F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3ACE-D01D-4FB2-BC7F-5AC19158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35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3775-ACBC-480A-A4A2-D4D38B7BC92F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3ACE-D01D-4FB2-BC7F-5AC19158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3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3775-ACBC-480A-A4A2-D4D38B7BC92F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3ACE-D01D-4FB2-BC7F-5AC19158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3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3775-ACBC-480A-A4A2-D4D38B7BC92F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3ACE-D01D-4FB2-BC7F-5AC19158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7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3775-ACBC-480A-A4A2-D4D38B7BC92F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3ACE-D01D-4FB2-BC7F-5AC19158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5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3775-ACBC-480A-A4A2-D4D38B7BC92F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3ACE-D01D-4FB2-BC7F-5AC19158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2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83775-ACBC-480A-A4A2-D4D38B7BC92F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3ACE-D01D-4FB2-BC7F-5AC19158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9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83775-ACBC-480A-A4A2-D4D38B7BC92F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3ACE-D01D-4FB2-BC7F-5AC19158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5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2763" y="2357251"/>
            <a:ext cx="9144000" cy="258882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Организация деятельности детского оздоровительного лагеря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842659"/>
            <a:ext cx="9144000" cy="1481446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м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етодист ГАНОУ РС (Я) РРЦ «Юные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якутяне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 </a:t>
            </a:r>
          </a:p>
          <a:p>
            <a:pPr algn="r">
              <a:lnSpc>
                <a:spcPct val="100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- начальник ДЗСОЛ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</a:rPr>
              <a:t>Кэскил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» Павлова Вера Николаевна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6" y="0"/>
            <a:ext cx="12312306" cy="14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70" y="1"/>
            <a:ext cx="9767930" cy="1145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6209" y="343525"/>
            <a:ext cx="6877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Нововведения в организации отдыха детей и молодежи 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1680" y="1591209"/>
            <a:ext cx="2934980" cy="3693708"/>
          </a:xfrm>
          <a:prstGeom prst="roundRect">
            <a:avLst/>
          </a:prstGeom>
          <a:solidFill>
            <a:srgbClr val="9A5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школа АСИ «Кадры будущего для регионов»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федеральных тренеров;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наставников: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 ребенок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проектных команд.</a:t>
            </a:r>
          </a:p>
          <a:p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13852" y="1591209"/>
            <a:ext cx="2842592" cy="369370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WorldSkillsRussia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компетенций;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рабочих площадок;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экспертов;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 детей</a:t>
            </a:r>
            <a:r>
              <a:rPr lang="ru-RU" sz="2400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70248" y="1591209"/>
            <a:ext cx="2908852" cy="371631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Киберспортивный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лагерь: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направления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киберспорта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тренера;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детей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с ОВЗ)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3113" y="5433392"/>
            <a:ext cx="8044070" cy="1152939"/>
          </a:xfrm>
          <a:prstGeom prst="roundRect">
            <a:avLst/>
          </a:prstGeom>
          <a:solidFill>
            <a:srgbClr val="F485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АНО «РОСДЕТСТВО» на Национальную общественную премию «Российские организации, дружественные к детям» по итогам 2019 года.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" y="68591"/>
            <a:ext cx="2607063" cy="14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Пользовател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Рисунок 4" descr="\\192.168.1.2\docs\Филиппова Т.А\от Федоровой\НОВЫЙ лого ЮЯ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234250"/>
            <a:ext cx="1022362" cy="1037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F9B35F6-1F4E-8A4A-BD8C-44FD17AC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85" y="365125"/>
            <a:ext cx="10958015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Установочная сессия 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«Летней школы» федеральной инициативы «Кадры будущего для регионов</a:t>
            </a: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 </a:t>
            </a:r>
            <a:b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 базе ДЗСОЛ «</a:t>
            </a:r>
            <a:r>
              <a:rPr lang="ru-RU" sz="28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Кэскил</a:t>
            </a: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 </a:t>
            </a:r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21BA334-6AA4-5742-B06A-83D6F8BE8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88" y="1957388"/>
            <a:ext cx="6178549" cy="4633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5E7D630-64AE-E744-A00C-33AA587E7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6" y="2207572"/>
            <a:ext cx="5213349" cy="39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Пользовател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Рисунок 4" descr="\\192.168.1.2\docs\Филиппова Т.А\от Федоровой\НОВЫЙ лого ЮЯ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234250"/>
            <a:ext cx="1022362" cy="103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154AB6C-39CE-D04A-BA2D-04E5192AF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1" y="752919"/>
            <a:ext cx="3619298" cy="48257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F80EFB1-AA85-094B-899F-B4A15BD9B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31" y="1404279"/>
            <a:ext cx="7094706" cy="53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Пользователь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Рисунок 4" descr="\\192.168.1.2\docs\Филиппова Т.А\от Федоровой\НОВЫЙ лого ЮЯ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5" y="234250"/>
            <a:ext cx="1022362" cy="103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5FC64C-8BD2-EF45-B8E2-54926663F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1" y="752919"/>
            <a:ext cx="5678792" cy="42590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82128D7-B33B-FA45-BB12-C4A2DAC84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33" y="1781672"/>
            <a:ext cx="6088325" cy="45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63" y="161957"/>
            <a:ext cx="3636553" cy="273058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63" y="3390378"/>
            <a:ext cx="3636553" cy="2727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3" y="3388794"/>
            <a:ext cx="3640774" cy="2730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3" y="161957"/>
            <a:ext cx="3640775" cy="2730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89" y="3390378"/>
            <a:ext cx="3526892" cy="26482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68" y="628690"/>
            <a:ext cx="3282335" cy="17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0" y="3918857"/>
            <a:ext cx="3480068" cy="26130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0" y="248680"/>
            <a:ext cx="4262250" cy="32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19" y="819668"/>
            <a:ext cx="3269673" cy="2452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61" y="3626842"/>
            <a:ext cx="4048531" cy="3039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021" y="950322"/>
            <a:ext cx="3282335" cy="17971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202" y="2832580"/>
            <a:ext cx="2774520" cy="36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688" cy="6858000"/>
          </a:xfrm>
        </p:spPr>
      </p:pic>
    </p:spTree>
    <p:extLst>
      <p:ext uri="{BB962C8B-B14F-4D97-AF65-F5344CB8AC3E}">
        <p14:creationId xmlns:p14="http://schemas.microsoft.com/office/powerpoint/2010/main" val="31631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5469"/>
            <a:ext cx="10515600" cy="5071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проведение образовательной программы по развитию предпрофессиональных навыков для детей с 6 лет до 18 лет в условиях лагеря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Задачи: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Развитие предпрофессиональных навыков через дополнительные общеразвивающие программы и мастер – классы от сертифицированных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экспертов </a:t>
            </a:r>
            <a:r>
              <a:rPr lang="en-US" dirty="0" err="1">
                <a:solidFill>
                  <a:srgbClr val="002060"/>
                </a:solidFill>
                <a:latin typeface="Georgia" panose="02040502050405020303" pitchFamily="18" charset="0"/>
              </a:rPr>
              <a:t>WorldSkillsRussia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Обучение системному курсу по развитию </a:t>
            </a: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Soft skills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– навыков коммуникаций для формирования команды </a:t>
            </a:r>
          </a:p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Проведение профессиональных проб на площадках партнеров</a:t>
            </a:r>
          </a:p>
        </p:txBody>
      </p:sp>
    </p:spTree>
    <p:extLst>
      <p:ext uri="{BB962C8B-B14F-4D97-AF65-F5344CB8AC3E}">
        <p14:creationId xmlns:p14="http://schemas.microsoft.com/office/powerpoint/2010/main" val="7203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6" y="711722"/>
            <a:ext cx="5324375" cy="399328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25" y="2054846"/>
            <a:ext cx="5918661" cy="44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03" y="365125"/>
            <a:ext cx="5801784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7" y="2358260"/>
            <a:ext cx="5109556" cy="383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915" y="1565183"/>
            <a:ext cx="10109344" cy="1042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Под детским оздоровительным лагерем понимается стационарное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детское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учреждение, приспособленное для отдыха и оздоровления детей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возрасте от 6 до 17 лет.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507" y="2835193"/>
            <a:ext cx="11851574" cy="39695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	Отдых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детей и их оздоровление – это " совокупность мероприятий, обеспечивающих развитие творческого потенциала детей, охрану и укрепление их здоровья, профилактику заболеваний у детей, занятие их физической культурой, спортом и туризмом, формирование у детей навыков здорового образа жизни, соблюдение ими режима питания и жизнедеятельности в благоприятной окружающей среде при выполнении санитарно-гигиенических и санитарно-эпидемиологических требований".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	Статус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детских оздоровительных учреждений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– это "организация отдыха детей и их оздоровление - детские оздоровительные лагеря (загородные оздоровительные лагеря, лагеря дневного пребывания и другие), специализированные (профильные) лагеря, (спортивно-оздоровительные лагеря, оборонно-спортивные лагеря, туристические лагеря, лагеря труда и отдыха, эколого-биологические лагеря, технические лагеря, краеведческие и другие лагеря), оздоровительные центры, базы и комплексы, иные организации независимо от организационно- правовых форм и форм собственности, основная деятельность которых направлена на реализацию услуг по обеспечению отдыха детей и их оздоровления".</a:t>
            </a:r>
          </a:p>
          <a:p>
            <a:pPr marL="0" indent="0">
              <a:buNone/>
            </a:pP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Картинки по запросу лагерь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" y="1175940"/>
            <a:ext cx="1682853" cy="152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6" y="-29039"/>
            <a:ext cx="12312306" cy="14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60" y="1940827"/>
            <a:ext cx="4772165" cy="4772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3449898"/>
            <a:ext cx="4350792" cy="32630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6" y="165907"/>
            <a:ext cx="4350792" cy="32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80705"/>
            <a:ext cx="10515600" cy="3196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i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lang="ru-RU" sz="4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6" y="0"/>
            <a:ext cx="12312306" cy="14606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64977" y="55324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R="704850" algn="ctr">
              <a:spcAft>
                <a:spcPts val="0"/>
              </a:spcAft>
            </a:pPr>
            <a:r>
              <a:rPr lang="ru-RU" b="1" dirty="0" smtClean="0">
                <a:solidFill>
                  <a:srgbClr val="24406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ДЗСОЛ «</a:t>
            </a:r>
            <a:r>
              <a:rPr lang="ru-RU" b="1" dirty="0" err="1" smtClean="0">
                <a:solidFill>
                  <a:srgbClr val="24406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Кэскил</a:t>
            </a:r>
            <a:r>
              <a:rPr lang="ru-RU" b="1" dirty="0" smtClean="0">
                <a:solidFill>
                  <a:srgbClr val="24406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» г</a:t>
            </a:r>
            <a:r>
              <a:rPr lang="ru-RU" b="1" dirty="0">
                <a:solidFill>
                  <a:srgbClr val="24406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. Якутск, </a:t>
            </a:r>
            <a:r>
              <a:rPr lang="ru-RU" b="1" dirty="0" err="1">
                <a:solidFill>
                  <a:srgbClr val="24406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Сергеляхское</a:t>
            </a:r>
            <a:r>
              <a:rPr lang="ru-RU" b="1" dirty="0">
                <a:solidFill>
                  <a:srgbClr val="24406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шоссе, 9 км.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04850" algn="ctr">
              <a:spcAft>
                <a:spcPts val="0"/>
              </a:spcAft>
            </a:pPr>
            <a:r>
              <a:rPr lang="ru-RU" b="1" dirty="0">
                <a:solidFill>
                  <a:srgbClr val="24406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Тел.: 34-09-66, </a:t>
            </a:r>
            <a:r>
              <a:rPr lang="ru-RU" b="1" dirty="0" smtClean="0">
                <a:solidFill>
                  <a:srgbClr val="244061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89142823032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53" y="1686297"/>
            <a:ext cx="11958452" cy="4928258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СанПиН 2.4.4.3155-13 "Санитарно-эпидемиологические требования к устройству, содержанию и организации работы стационарных организаций отдыха и оздоровления детей;</a:t>
            </a:r>
          </a:p>
          <a:p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Федеральный закон от 16.10.2019г. № 336-ФЗ «О гос. регулировании  организации отдыха и оздоровления детей»</a:t>
            </a:r>
          </a:p>
          <a:p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Национальный стандарт РФ ГОСТ Р </a:t>
            </a: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52887-2007 "Услуги </a:t>
            </a:r>
            <a:r>
              <a:rPr lang="ru-RU" sz="2900" dirty="0">
                <a:solidFill>
                  <a:schemeClr val="accent5">
                    <a:lumMod val="50000"/>
                  </a:schemeClr>
                </a:solidFill>
              </a:rPr>
              <a:t>детям в учреждениях отдыха и </a:t>
            </a: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оздоровления»;</a:t>
            </a:r>
          </a:p>
          <a:p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РФ № 1177 от 17.12.2017 г. «Об утверждении Правил организованной перевозки группы детей автобусами»;</a:t>
            </a:r>
          </a:p>
          <a:p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Приказ Минздрава РФ № 327н от 13.06.2018 г. «Об утверждении Порядка медицинской помощи несовершеннолетним в период оздоровления и организованного отдыха»;</a:t>
            </a:r>
          </a:p>
          <a:p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Приказ </a:t>
            </a:r>
            <a:r>
              <a:rPr lang="ru-RU" sz="2900" dirty="0" err="1" smtClean="0">
                <a:solidFill>
                  <a:schemeClr val="accent5">
                    <a:lumMod val="50000"/>
                  </a:schemeClr>
                </a:solidFill>
              </a:rPr>
              <a:t>МОиН</a:t>
            </a: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 РФ от 13.07.2017 г. №656 «Об утверждении примерных положений об организациях отдыха детей и их оздоровления»;</a:t>
            </a:r>
          </a:p>
          <a:p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Закон РС (Я) от 22.03.2006 г. 328-З № 669-</a:t>
            </a:r>
            <a:r>
              <a:rPr lang="en-US" sz="2900" dirty="0" smtClean="0">
                <a:solidFill>
                  <a:schemeClr val="accent5">
                    <a:lumMod val="50000"/>
                  </a:schemeClr>
                </a:solidFill>
              </a:rPr>
              <a:t>III</a:t>
            </a: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 «Об организации и обеспечении отдыха и оздоровления детей в РС (Я)»</a:t>
            </a:r>
          </a:p>
          <a:p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РС (Я) от 25.ю12.2013 г. № 477 «Об организации и обеспечении отдыха детей и их оздоровления»;</a:t>
            </a:r>
          </a:p>
          <a:p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Методические рекомендации по обеспечению безопасности при организации отдыха детей в оздоровительных лагерях (в том числе загородных лагерях);</a:t>
            </a:r>
          </a:p>
          <a:p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Стандарт безопасности отдыха детей и их оздоровления, предоставляющих услуги по отдыху детей и их оздоровлению в РС (Я) 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6" y="0"/>
            <a:ext cx="12312306" cy="14606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3787" y="387803"/>
            <a:ext cx="884711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Нормативно-правовое обеспечение работы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детских оздоровительных лагерей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8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6" y="0"/>
            <a:ext cx="12312306" cy="14606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1258" y="13510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Типы детских лагерей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Санаторные лагеря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Профильные лагеря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Загородные стационарные лагеря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Лагеря с дневным пребыванием детей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Палаточные лагеря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Медицинские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Педагогические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Психологические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Правовые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Услуги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 оказанию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культурно-оздоровительной деятельности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Информационные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6" y="0"/>
            <a:ext cx="12312306" cy="1460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2644" y="437944"/>
            <a:ext cx="2187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Виды услуг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Внимание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сегодня уделяется и детям, находящимся в трудной жизненной ситуации и нуждающимся в особой заботе государства. Это, прежде всего, дети, оказавшиеся в социально опасном положении, а также дети из малообеспеченных, неполных, многодетных и других социально уязвимых категорий семей. Одним из учреждений, работающих с такими детьми является центр социального обслуживания населения.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6" y="0"/>
            <a:ext cx="12312306" cy="14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62152" y="3129017"/>
            <a:ext cx="3214592" cy="3918854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32016" y="3967155"/>
            <a:ext cx="2246317" cy="2325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75703" y="3763207"/>
            <a:ext cx="2046492" cy="265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08" b="100000" l="14085" r="79964">
                        <a14:foregroundMark x1="36892" y1="26789" x2="36892" y2="26789"/>
                        <a14:foregroundMark x1="36847" y1="28221" x2="36847" y2="28221"/>
                        <a14:foregroundMark x1="56474" y1="29175" x2="56474" y2="29175"/>
                        <a14:foregroundMark x1="53885" y1="49557" x2="53885" y2="49557"/>
                        <a14:foregroundMark x1="53885" y1="48125" x2="53885" y2="48125"/>
                        <a14:foregroundMark x1="46252" y1="48262" x2="46252" y2="48262"/>
                        <a14:foregroundMark x1="45343" y1="50579" x2="45343" y2="50579"/>
                        <a14:foregroundMark x1="52158" y1="84322" x2="52158" y2="84322"/>
                        <a14:foregroundMark x1="55929" y1="35924" x2="55929" y2="35924"/>
                        <a14:foregroundMark x1="56338" y1="29312" x2="56338" y2="29312"/>
                        <a14:foregroundMark x1="55157" y1="27880" x2="55157" y2="27880"/>
                        <a14:foregroundMark x1="54521" y1="32447" x2="54521" y2="24608"/>
                        <a14:foregroundMark x1="54612" y1="24608" x2="56474" y2="27198"/>
                        <a14:backgroundMark x1="36120" y1="52420" x2="36120" y2="52420"/>
                        <a14:backgroundMark x1="35620" y1="61213" x2="35620" y2="61213"/>
                        <a14:backgroundMark x1="37256" y1="47580" x2="37256" y2="47580"/>
                        <a14:backgroundMark x1="36120" y1="65372" x2="36120" y2="65372"/>
                        <a14:backgroundMark x1="30077" y1="81322" x2="30077" y2="81322"/>
                        <a14:backgroundMark x1="29532" y1="83299" x2="29532" y2="83299"/>
                        <a14:backgroundMark x1="29850" y1="95842" x2="29850" y2="95842"/>
                        <a14:backgroundMark x1="31304" y1="91479" x2="31304" y2="91479"/>
                        <a14:backgroundMark x1="67515" y1="91616" x2="67515" y2="91616"/>
                        <a14:backgroundMark x1="68333" y1="85208" x2="68333" y2="85208"/>
                        <a14:backgroundMark x1="69968" y1="90048" x2="69968" y2="90048"/>
                        <a14:backgroundMark x1="35393" y1="57669" x2="35393" y2="57669"/>
                        <a14:backgroundMark x1="35120" y1="61418" x2="35120" y2="61418"/>
                        <a14:backgroundMark x1="69786" y1="70211" x2="69786" y2="70211"/>
                        <a14:backgroundMark x1="63789" y1="85753" x2="67015" y2="99114"/>
                        <a14:backgroundMark x1="67333" y1="98978" x2="78237" y2="88753"/>
                        <a14:backgroundMark x1="78237" y1="88207" x2="76602" y2="40900"/>
                        <a14:backgroundMark x1="76602" y1="40900" x2="62653" y2="62645"/>
                        <a14:backgroundMark x1="62790" y1="63395" x2="60109" y2="76483"/>
                        <a14:backgroundMark x1="60064" y1="77028" x2="63698" y2="83163"/>
                        <a14:backgroundMark x1="63880" y1="83640" x2="63880" y2="85890"/>
                        <a14:backgroundMark x1="24398" y1="59986" x2="28714" y2="75937"/>
                        <a14:backgroundMark x1="31168" y1="87457" x2="32622" y2="91343"/>
                        <a14:backgroundMark x1="32531" y1="91343" x2="33258" y2="99727"/>
                        <a14:backgroundMark x1="34984" y1="65099" x2="37256" y2="70620"/>
                        <a14:backgroundMark x1="37665" y1="70825" x2="36665" y2="64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991" y="3880878"/>
            <a:ext cx="3800100" cy="2864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-547347" y="239088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Всероссийский конкурс программ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«100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Лучших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товаров России»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ЛАУРЕАТ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"/>
            <a:ext cx="11277600" cy="133791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202695" y="2898007"/>
            <a:ext cx="3398744" cy="3689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отзывы</a:t>
            </a:r>
            <a:endParaRPr lang="ru-RU" sz="2800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85" y="1682643"/>
            <a:ext cx="3370802" cy="184555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00394" y="317641"/>
            <a:ext cx="6678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a typeface="Calibri" panose="020F0502020204030204" pitchFamily="34" charset="0"/>
              </a:rPr>
              <a:t>ДЗСОЛ 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Кэскил</a:t>
            </a:r>
            <a:r>
              <a:rPr lang="ru-RU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» – центр организации интересной досуговой деятельности для детей всей республики.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597412"/>
              </p:ext>
            </p:extLst>
          </p:nvPr>
        </p:nvGraphicFramePr>
        <p:xfrm>
          <a:off x="7010402" y="5073373"/>
          <a:ext cx="4830738" cy="178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7566303" y="4734744"/>
            <a:ext cx="3604946" cy="3429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91" y="0"/>
            <a:ext cx="10363200" cy="121561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72782" y="1617660"/>
            <a:ext cx="6157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72782" y="374089"/>
            <a:ext cx="9143244" cy="467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ДЗСОЛ «</a:t>
            </a:r>
            <a:r>
              <a:rPr lang="ru-RU" sz="1800" b="1" dirty="0" err="1">
                <a:solidFill>
                  <a:schemeClr val="bg1"/>
                </a:solidFill>
                <a:latin typeface="+mn-lt"/>
              </a:rPr>
              <a:t>Кэскил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» за 2019 год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+mn-lt"/>
              </a:rPr>
              <a:t>Количество воспитанников, отдохнувших в лагере: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70708"/>
              </p:ext>
            </p:extLst>
          </p:nvPr>
        </p:nvGraphicFramePr>
        <p:xfrm>
          <a:off x="1092880" y="4757248"/>
          <a:ext cx="4951095" cy="20116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12266">
                  <a:extLst>
                    <a:ext uri="{9D8B030D-6E8A-4147-A177-3AD203B41FA5}">
                      <a16:colId xmlns:a16="http://schemas.microsoft.com/office/drawing/2014/main" xmlns="" val="1703504262"/>
                    </a:ext>
                  </a:extLst>
                </a:gridCol>
                <a:gridCol w="1438829">
                  <a:extLst>
                    <a:ext uri="{9D8B030D-6E8A-4147-A177-3AD203B41FA5}">
                      <a16:colId xmlns:a16="http://schemas.microsoft.com/office/drawing/2014/main" xmlns="" val="882822930"/>
                    </a:ext>
                  </a:extLst>
                </a:gridCol>
              </a:tblGrid>
              <a:tr h="254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общей численности детей: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10250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 северных улусов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70349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Дети-сироты и дети, оставшиеся без попечения родителей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3083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Дети-инвалиды (лица</a:t>
                      </a:r>
                      <a:r>
                        <a:rPr lang="ru-RU" sz="1200" baseline="0" dirty="0" smtClean="0">
                          <a:effectLst/>
                        </a:rPr>
                        <a:t> с ОВЗ</a:t>
                      </a:r>
                      <a:r>
                        <a:rPr lang="ru-RU" sz="1200" dirty="0" smtClean="0">
                          <a:effectLst/>
                        </a:rPr>
                        <a:t>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57146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Дети из семей беженцев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6183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Дети из многодетных семей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102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516944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671990"/>
              </p:ext>
            </p:extLst>
          </p:nvPr>
        </p:nvGraphicFramePr>
        <p:xfrm>
          <a:off x="3186873" y="1422549"/>
          <a:ext cx="875886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902"/>
                <a:gridCol w="1391563"/>
                <a:gridCol w="1068641"/>
                <a:gridCol w="1228438"/>
                <a:gridCol w="1338298"/>
                <a:gridCol w="155801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Смена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Кол-во детей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15 лет и старше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Нач. классы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Мальчики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Девочки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Летняя школа «Кадры будущего для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регионов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85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81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81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1 смена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Академия профориентации «Выбирай»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17 июня по 9 июля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85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87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59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2 смена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Творческая смена «Точка роста»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9 по 29 июля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85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110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52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58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3 смена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«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</a:rPr>
                        <a:t>YKTcamp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3 по 23 августа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85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54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Всего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485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332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138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61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182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150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966" y="4753689"/>
            <a:ext cx="3717620" cy="3313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1" y="2175817"/>
            <a:ext cx="2607063" cy="14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260" y="1286864"/>
            <a:ext cx="11744696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лагерь принимаются:</a:t>
            </a:r>
            <a:endParaRPr lang="ru-RU" sz="20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По заявлению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дети в возрасте с 6 лет и до 18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лет;</a:t>
            </a:r>
            <a:endParaRPr lang="ru-RU" sz="20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 заявлению родитель (законный представитель) прилагает следующие документы:</a:t>
            </a:r>
            <a:endParaRPr lang="ru-RU" sz="20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копия документа, удостоверяющего личность заявителя предъявляется вместе с оригиналом;</a:t>
            </a:r>
            <a:endParaRPr lang="ru-RU" sz="20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копия свидетельства о рождении ребенка либо копия паспорта ребенка, достигшего 14-летнего возраста, предъявляется вместе с оригинал;</a:t>
            </a:r>
            <a:endParaRPr lang="ru-RU" sz="20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полис обязательного медицинского страхования;</a:t>
            </a:r>
            <a:endParaRPr lang="ru-RU" sz="20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копия СНИЛС заявителя и ребенка предъявляется с оригиналами;</a:t>
            </a:r>
            <a:endParaRPr lang="ru-RU" sz="20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обменная карта от участкового врача со всеми прививками (форма справки №079/у);</a:t>
            </a:r>
            <a:endParaRPr lang="ru-RU" sz="20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справка СЭС;</a:t>
            </a:r>
            <a:endParaRPr lang="ru-RU" sz="20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справка о составе семьи;</a:t>
            </a:r>
            <a:endParaRPr lang="ru-RU" sz="20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страховой полис от несчастных случаев.</a:t>
            </a:r>
            <a:endParaRPr lang="ru-RU" sz="20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медицинские документы о состоянии здоровья детей, а также сведений об отсутствии контактов с инфекционными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заболеваниями.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99" y="-27375"/>
            <a:ext cx="10410702" cy="1221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3865" y="368134"/>
            <a:ext cx="520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Перечень документов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753</Words>
  <Application>Microsoft Office PowerPoint</Application>
  <PresentationFormat>Широкоэкранный</PresentationFormat>
  <Paragraphs>143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Monotype Corsiva</vt:lpstr>
      <vt:lpstr>Times New Roman</vt:lpstr>
      <vt:lpstr>Тема Office</vt:lpstr>
      <vt:lpstr>Организация деятельности детского оздоровительного лагеря </vt:lpstr>
      <vt:lpstr>Под детским оздоровительным лагерем понимается стационарное  детское учреждение, приспособленное для отдыха и оздоровления детей  в возрасте от 6 до 17 лет.</vt:lpstr>
      <vt:lpstr>Презентация PowerPoint</vt:lpstr>
      <vt:lpstr>Типы детских лагерей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Установочная сессия «Летней школы» федеральной инициативы «Кадры будущего для регионов»  на базе ДЗСОЛ «Кэскил»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деятельности детского оздоровительного лагеря </dc:title>
  <dc:creator>Пользователь Windows</dc:creator>
  <cp:lastModifiedBy>Пользователь Windows</cp:lastModifiedBy>
  <cp:revision>32</cp:revision>
  <dcterms:created xsi:type="dcterms:W3CDTF">2020-01-20T06:43:51Z</dcterms:created>
  <dcterms:modified xsi:type="dcterms:W3CDTF">2020-01-24T01:46:18Z</dcterms:modified>
</cp:coreProperties>
</file>