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6" r:id="rId2"/>
    <p:sldId id="277" r:id="rId3"/>
    <p:sldId id="264" r:id="rId4"/>
    <p:sldId id="268" r:id="rId5"/>
    <p:sldId id="271" r:id="rId6"/>
    <p:sldId id="272" r:id="rId7"/>
    <p:sldId id="273" r:id="rId8"/>
    <p:sldId id="276" r:id="rId9"/>
    <p:sldId id="278" r:id="rId10"/>
    <p:sldId id="257" r:id="rId11"/>
    <p:sldId id="258" r:id="rId12"/>
    <p:sldId id="262" r:id="rId13"/>
    <p:sldId id="259" r:id="rId14"/>
    <p:sldId id="263" r:id="rId15"/>
    <p:sldId id="261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2729294254885E-2"/>
          <c:y val="1.7024552272502391E-2"/>
          <c:w val="0.90708270818560577"/>
          <c:h val="0.53650143446681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бюджет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1 609 000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8D-45E2-B67E-C21BABCBA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1609000</c:v>
                </c:pt>
                <c:pt idx="1">
                  <c:v>1634000</c:v>
                </c:pt>
                <c:pt idx="2">
                  <c:v>1392942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D-45E2-B67E-C21BABCBAE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бюджет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161 000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8D-45E2-B67E-C21BABCBA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161000</c:v>
                </c:pt>
                <c:pt idx="1">
                  <c:v>981162</c:v>
                </c:pt>
                <c:pt idx="2">
                  <c:v>163500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D-45E2-B67E-C21BABCBAE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AA8D-45E2-B67E-C21BABCBAE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3381712"/>
        <c:axId val="293382104"/>
      </c:barChart>
      <c:catAx>
        <c:axId val="29338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3382104"/>
        <c:crosses val="autoZero"/>
        <c:auto val="1"/>
        <c:lblAlgn val="ctr"/>
        <c:lblOffset val="100"/>
        <c:noMultiLvlLbl val="0"/>
      </c:catAx>
      <c:valAx>
        <c:axId val="29338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38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8978382910469519E-2"/>
          <c:y val="0.83098543736791353"/>
          <c:w val="0.84216101694915257"/>
          <c:h val="8.9064923253575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B24FB-34CC-48BA-9E13-B5986CCA87E8}" type="doc">
      <dgm:prSet loTypeId="urn:microsoft.com/office/officeart/2005/8/layout/radial5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2B12A7-84F7-45B2-BE33-7C7AF5396C9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Лето-2020</a:t>
          </a:r>
        </a:p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168 (22,8%) </a:t>
          </a:r>
        </a:p>
      </dgm:t>
    </dgm:pt>
    <dgm:pt modelId="{1F6A35D3-32B5-4650-90BB-990749DF87D7}" type="parTrans" cxnId="{73CD0C58-8CE0-41D3-8585-7F7CA2EEB452}">
      <dgm:prSet/>
      <dgm:spPr/>
      <dgm:t>
        <a:bodyPr/>
        <a:lstStyle/>
        <a:p>
          <a:endParaRPr lang="ru-RU"/>
        </a:p>
      </dgm:t>
    </dgm:pt>
    <dgm:pt modelId="{1EFAEC0E-F2C8-46FC-A274-7D7B14EB1A7E}" type="sibTrans" cxnId="{73CD0C58-8CE0-41D3-8585-7F7CA2EEB452}">
      <dgm:prSet/>
      <dgm:spPr/>
      <dgm:t>
        <a:bodyPr/>
        <a:lstStyle/>
        <a:p>
          <a:endParaRPr lang="ru-RU"/>
        </a:p>
      </dgm:t>
    </dgm:pt>
    <dgm:pt modelId="{EBDDE7E9-9219-4AE8-9B5E-E958450EE79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Выезд за пределы РС(Я)- 8</a:t>
          </a:r>
          <a:endParaRPr lang="ru-RU" dirty="0">
            <a:solidFill>
              <a:srgbClr val="002060"/>
            </a:solidFill>
          </a:endParaRPr>
        </a:p>
      </dgm:t>
    </dgm:pt>
    <dgm:pt modelId="{E1893894-6F62-42FC-8800-BA606E05A503}" type="parTrans" cxnId="{3BB24C71-D5AB-4748-B726-0E5365325DAC}">
      <dgm:prSet/>
      <dgm:spPr/>
      <dgm:t>
        <a:bodyPr/>
        <a:lstStyle/>
        <a:p>
          <a:endParaRPr lang="ru-RU"/>
        </a:p>
      </dgm:t>
    </dgm:pt>
    <dgm:pt modelId="{A6F52A3A-9895-407A-B882-A0AD1276A798}" type="sibTrans" cxnId="{3BB24C71-D5AB-4748-B726-0E5365325DAC}">
      <dgm:prSet/>
      <dgm:spPr/>
      <dgm:t>
        <a:bodyPr/>
        <a:lstStyle/>
        <a:p>
          <a:endParaRPr lang="ru-RU"/>
        </a:p>
      </dgm:t>
    </dgm:pt>
    <dgm:pt modelId="{7989ED41-53D5-4893-A8EA-265E277BC65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Трудовая занятость- 20 подростков</a:t>
          </a:r>
          <a:endParaRPr lang="ru-RU" dirty="0">
            <a:solidFill>
              <a:srgbClr val="002060"/>
            </a:solidFill>
          </a:endParaRPr>
        </a:p>
      </dgm:t>
    </dgm:pt>
    <dgm:pt modelId="{BDE0E030-E291-48B8-9565-FC922961A8D3}" type="parTrans" cxnId="{DFB57219-623B-46D5-A3BC-A22527C72173}">
      <dgm:prSet/>
      <dgm:spPr/>
      <dgm:t>
        <a:bodyPr/>
        <a:lstStyle/>
        <a:p>
          <a:endParaRPr lang="ru-RU"/>
        </a:p>
      </dgm:t>
    </dgm:pt>
    <dgm:pt modelId="{AB7B64A8-ABED-4D48-AC7A-595EA6730C1C}" type="sibTrans" cxnId="{DFB57219-623B-46D5-A3BC-A22527C72173}">
      <dgm:prSet/>
      <dgm:spPr/>
      <dgm:t>
        <a:bodyPr/>
        <a:lstStyle/>
        <a:p>
          <a:endParaRPr lang="ru-RU"/>
        </a:p>
      </dgm:t>
    </dgm:pt>
    <dgm:pt modelId="{D8ACB9C4-520F-4A98-B253-9BD5232C762C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Выезд в пределах РС(Я)- 0</a:t>
          </a:r>
          <a:endParaRPr lang="ru-RU" dirty="0">
            <a:solidFill>
              <a:srgbClr val="002060"/>
            </a:solidFill>
          </a:endParaRPr>
        </a:p>
      </dgm:t>
    </dgm:pt>
    <dgm:pt modelId="{A52CBF93-4406-4F07-BC0C-8243A58A46DE}" type="parTrans" cxnId="{FEA5BE30-3BD7-47FC-9784-459BD32F6F42}">
      <dgm:prSet/>
      <dgm:spPr/>
      <dgm:t>
        <a:bodyPr/>
        <a:lstStyle/>
        <a:p>
          <a:endParaRPr lang="ru-RU"/>
        </a:p>
      </dgm:t>
    </dgm:pt>
    <dgm:pt modelId="{3D975D7C-0C64-4FB8-9474-357E9F2292F3}" type="sibTrans" cxnId="{FEA5BE30-3BD7-47FC-9784-459BD32F6F42}">
      <dgm:prSet/>
      <dgm:spPr/>
      <dgm:t>
        <a:bodyPr/>
        <a:lstStyle/>
        <a:p>
          <a:endParaRPr lang="ru-RU"/>
        </a:p>
      </dgm:t>
    </dgm:pt>
    <dgm:pt modelId="{E7A967EE-9F5E-4802-815A-AC9A9405600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Лагеря дневного пребывания 140 детей</a:t>
          </a:r>
          <a:endParaRPr lang="ru-RU" dirty="0">
            <a:solidFill>
              <a:srgbClr val="002060"/>
            </a:solidFill>
          </a:endParaRPr>
        </a:p>
      </dgm:t>
    </dgm:pt>
    <dgm:pt modelId="{CF90CF9F-D6E1-44B2-9552-7D0075B9DCD2}" type="sibTrans" cxnId="{B71369C7-F753-4D2A-9A78-CBA982890474}">
      <dgm:prSet/>
      <dgm:spPr/>
      <dgm:t>
        <a:bodyPr/>
        <a:lstStyle/>
        <a:p>
          <a:endParaRPr lang="ru-RU"/>
        </a:p>
      </dgm:t>
    </dgm:pt>
    <dgm:pt modelId="{CAE518DF-8805-45AE-A421-6AF05E33DBEE}" type="parTrans" cxnId="{B71369C7-F753-4D2A-9A78-CBA982890474}">
      <dgm:prSet/>
      <dgm:spPr/>
      <dgm:t>
        <a:bodyPr/>
        <a:lstStyle/>
        <a:p>
          <a:endParaRPr lang="ru-RU"/>
        </a:p>
      </dgm:t>
    </dgm:pt>
    <dgm:pt modelId="{8CEF9429-202D-49E3-8FFB-E503434A530F}" type="pres">
      <dgm:prSet presAssocID="{F72B24FB-34CC-48BA-9E13-B5986CCA87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6CA64-0DBF-483B-A21D-3B0718CC700B}" type="pres">
      <dgm:prSet presAssocID="{722B12A7-84F7-45B2-BE33-7C7AF5396C9A}" presName="centerShape" presStyleLbl="node0" presStyleIdx="0" presStyleCnt="1" custScaleX="123571" custScaleY="122385"/>
      <dgm:spPr/>
      <dgm:t>
        <a:bodyPr/>
        <a:lstStyle/>
        <a:p>
          <a:endParaRPr lang="ru-RU"/>
        </a:p>
      </dgm:t>
    </dgm:pt>
    <dgm:pt modelId="{9EE9A615-D0B1-4139-B033-93893F0FF8F7}" type="pres">
      <dgm:prSet presAssocID="{E1893894-6F62-42FC-8800-BA606E05A50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3DA1354-0DE2-438D-957F-D771184FDE9C}" type="pres">
      <dgm:prSet presAssocID="{E1893894-6F62-42FC-8800-BA606E05A50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186B9B2-D138-4411-BF03-85A4BFCDE93F}" type="pres">
      <dgm:prSet presAssocID="{EBDDE7E9-9219-4AE8-9B5E-E958450EE7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FA340-60DF-468F-A36F-ACFF7BFC5C2A}" type="pres">
      <dgm:prSet presAssocID="{BDE0E030-E291-48B8-9565-FC922961A8D3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325F1BC-F5ED-49A6-A273-E34E769A9B35}" type="pres">
      <dgm:prSet presAssocID="{BDE0E030-E291-48B8-9565-FC922961A8D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07B6A28-740F-403A-B139-AC3B94EF0594}" type="pres">
      <dgm:prSet presAssocID="{7989ED41-53D5-4893-A8EA-265E277BC6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9991F-D871-4963-87B5-9F7176C91C30}" type="pres">
      <dgm:prSet presAssocID="{A52CBF93-4406-4F07-BC0C-8243A58A46DE}" presName="parTrans" presStyleLbl="sibTrans2D1" presStyleIdx="2" presStyleCnt="4"/>
      <dgm:spPr/>
      <dgm:t>
        <a:bodyPr/>
        <a:lstStyle/>
        <a:p>
          <a:endParaRPr lang="ru-RU"/>
        </a:p>
      </dgm:t>
    </dgm:pt>
    <dgm:pt modelId="{245018F4-8D94-4C20-BB1A-FE819FD3B5F4}" type="pres">
      <dgm:prSet presAssocID="{A52CBF93-4406-4F07-BC0C-8243A58A46D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FF14831-7B97-494C-8901-30D65268D300}" type="pres">
      <dgm:prSet presAssocID="{D8ACB9C4-520F-4A98-B253-9BD5232C76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EA4DD-8927-47B8-AB4C-11499C67D768}" type="pres">
      <dgm:prSet presAssocID="{CAE518DF-8805-45AE-A421-6AF05E33DBE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F015C5C6-1B0E-4294-825B-FC1FF3A31E1B}" type="pres">
      <dgm:prSet presAssocID="{CAE518DF-8805-45AE-A421-6AF05E33DBE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72A2E3A-E875-4A67-815A-B62E4189A102}" type="pres">
      <dgm:prSet presAssocID="{E7A967EE-9F5E-4802-815A-AC9A940560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BED64-2218-4229-87C9-B7690F56D013}" type="presOf" srcId="{A52CBF93-4406-4F07-BC0C-8243A58A46DE}" destId="{9D99991F-D871-4963-87B5-9F7176C91C30}" srcOrd="0" destOrd="0" presId="urn:microsoft.com/office/officeart/2005/8/layout/radial5"/>
    <dgm:cxn modelId="{73CD0C58-8CE0-41D3-8585-7F7CA2EEB452}" srcId="{F72B24FB-34CC-48BA-9E13-B5986CCA87E8}" destId="{722B12A7-84F7-45B2-BE33-7C7AF5396C9A}" srcOrd="0" destOrd="0" parTransId="{1F6A35D3-32B5-4650-90BB-990749DF87D7}" sibTransId="{1EFAEC0E-F2C8-46FC-A274-7D7B14EB1A7E}"/>
    <dgm:cxn modelId="{FAB95921-2B88-40F3-A402-1812DB882753}" type="presOf" srcId="{EBDDE7E9-9219-4AE8-9B5E-E958450EE793}" destId="{C186B9B2-D138-4411-BF03-85A4BFCDE93F}" srcOrd="0" destOrd="0" presId="urn:microsoft.com/office/officeart/2005/8/layout/radial5"/>
    <dgm:cxn modelId="{62F3EC54-A218-4094-94E5-AA875C15684B}" type="presOf" srcId="{F72B24FB-34CC-48BA-9E13-B5986CCA87E8}" destId="{8CEF9429-202D-49E3-8FFB-E503434A530F}" srcOrd="0" destOrd="0" presId="urn:microsoft.com/office/officeart/2005/8/layout/radial5"/>
    <dgm:cxn modelId="{FEA5BE30-3BD7-47FC-9784-459BD32F6F42}" srcId="{722B12A7-84F7-45B2-BE33-7C7AF5396C9A}" destId="{D8ACB9C4-520F-4A98-B253-9BD5232C762C}" srcOrd="2" destOrd="0" parTransId="{A52CBF93-4406-4F07-BC0C-8243A58A46DE}" sibTransId="{3D975D7C-0C64-4FB8-9474-357E9F2292F3}"/>
    <dgm:cxn modelId="{7EC6DD4B-DE3D-45F4-9F4B-193246960B75}" type="presOf" srcId="{D8ACB9C4-520F-4A98-B253-9BD5232C762C}" destId="{8FF14831-7B97-494C-8901-30D65268D300}" srcOrd="0" destOrd="0" presId="urn:microsoft.com/office/officeart/2005/8/layout/radial5"/>
    <dgm:cxn modelId="{B71369C7-F753-4D2A-9A78-CBA982890474}" srcId="{722B12A7-84F7-45B2-BE33-7C7AF5396C9A}" destId="{E7A967EE-9F5E-4802-815A-AC9A9405600E}" srcOrd="3" destOrd="0" parTransId="{CAE518DF-8805-45AE-A421-6AF05E33DBEE}" sibTransId="{CF90CF9F-D6E1-44B2-9552-7D0075B9DCD2}"/>
    <dgm:cxn modelId="{C856ADF7-71FB-450B-997E-BF8122ADE91F}" type="presOf" srcId="{7989ED41-53D5-4893-A8EA-265E277BC65C}" destId="{A07B6A28-740F-403A-B139-AC3B94EF0594}" srcOrd="0" destOrd="0" presId="urn:microsoft.com/office/officeart/2005/8/layout/radial5"/>
    <dgm:cxn modelId="{E3524916-4992-4BF9-A8ED-6A18A8E483D2}" type="presOf" srcId="{BDE0E030-E291-48B8-9565-FC922961A8D3}" destId="{C17FA340-60DF-468F-A36F-ACFF7BFC5C2A}" srcOrd="0" destOrd="0" presId="urn:microsoft.com/office/officeart/2005/8/layout/radial5"/>
    <dgm:cxn modelId="{EDE69485-A12E-46DD-B5BD-4AF93E232C72}" type="presOf" srcId="{CAE518DF-8805-45AE-A421-6AF05E33DBEE}" destId="{F015C5C6-1B0E-4294-825B-FC1FF3A31E1B}" srcOrd="1" destOrd="0" presId="urn:microsoft.com/office/officeart/2005/8/layout/radial5"/>
    <dgm:cxn modelId="{DFB57219-623B-46D5-A3BC-A22527C72173}" srcId="{722B12A7-84F7-45B2-BE33-7C7AF5396C9A}" destId="{7989ED41-53D5-4893-A8EA-265E277BC65C}" srcOrd="1" destOrd="0" parTransId="{BDE0E030-E291-48B8-9565-FC922961A8D3}" sibTransId="{AB7B64A8-ABED-4D48-AC7A-595EA6730C1C}"/>
    <dgm:cxn modelId="{67659CC8-DA39-40AA-9F65-8D3D05B36D52}" type="presOf" srcId="{E7A967EE-9F5E-4802-815A-AC9A9405600E}" destId="{A72A2E3A-E875-4A67-815A-B62E4189A102}" srcOrd="0" destOrd="0" presId="urn:microsoft.com/office/officeart/2005/8/layout/radial5"/>
    <dgm:cxn modelId="{3BB24C71-D5AB-4748-B726-0E5365325DAC}" srcId="{722B12A7-84F7-45B2-BE33-7C7AF5396C9A}" destId="{EBDDE7E9-9219-4AE8-9B5E-E958450EE793}" srcOrd="0" destOrd="0" parTransId="{E1893894-6F62-42FC-8800-BA606E05A503}" sibTransId="{A6F52A3A-9895-407A-B882-A0AD1276A798}"/>
    <dgm:cxn modelId="{85CDE786-B59D-47CD-B927-CDAEC9651C8E}" type="presOf" srcId="{722B12A7-84F7-45B2-BE33-7C7AF5396C9A}" destId="{84B6CA64-0DBF-483B-A21D-3B0718CC700B}" srcOrd="0" destOrd="0" presId="urn:microsoft.com/office/officeart/2005/8/layout/radial5"/>
    <dgm:cxn modelId="{4BEE3A8A-83C3-462D-B652-14513E76CDA3}" type="presOf" srcId="{CAE518DF-8805-45AE-A421-6AF05E33DBEE}" destId="{63BEA4DD-8927-47B8-AB4C-11499C67D768}" srcOrd="0" destOrd="0" presId="urn:microsoft.com/office/officeart/2005/8/layout/radial5"/>
    <dgm:cxn modelId="{392389BF-5DA5-4B39-97B5-D15119F015CD}" type="presOf" srcId="{BDE0E030-E291-48B8-9565-FC922961A8D3}" destId="{3325F1BC-F5ED-49A6-A273-E34E769A9B35}" srcOrd="1" destOrd="0" presId="urn:microsoft.com/office/officeart/2005/8/layout/radial5"/>
    <dgm:cxn modelId="{2E0911E7-900A-4898-9AFC-35613697D858}" type="presOf" srcId="{A52CBF93-4406-4F07-BC0C-8243A58A46DE}" destId="{245018F4-8D94-4C20-BB1A-FE819FD3B5F4}" srcOrd="1" destOrd="0" presId="urn:microsoft.com/office/officeart/2005/8/layout/radial5"/>
    <dgm:cxn modelId="{FDE63CE8-EE09-442E-9340-A85995035BD7}" type="presOf" srcId="{E1893894-6F62-42FC-8800-BA606E05A503}" destId="{9EE9A615-D0B1-4139-B033-93893F0FF8F7}" srcOrd="0" destOrd="0" presId="urn:microsoft.com/office/officeart/2005/8/layout/radial5"/>
    <dgm:cxn modelId="{FE1AECA1-E447-4FE4-8E3B-5B053060DC68}" type="presOf" srcId="{E1893894-6F62-42FC-8800-BA606E05A503}" destId="{B3DA1354-0DE2-438D-957F-D771184FDE9C}" srcOrd="1" destOrd="0" presId="urn:microsoft.com/office/officeart/2005/8/layout/radial5"/>
    <dgm:cxn modelId="{D87067E8-8DA4-4D11-93B2-17FDD14F91B2}" type="presParOf" srcId="{8CEF9429-202D-49E3-8FFB-E503434A530F}" destId="{84B6CA64-0DBF-483B-A21D-3B0718CC700B}" srcOrd="0" destOrd="0" presId="urn:microsoft.com/office/officeart/2005/8/layout/radial5"/>
    <dgm:cxn modelId="{14DB42EA-04D0-4D7C-8927-8678B9034DAA}" type="presParOf" srcId="{8CEF9429-202D-49E3-8FFB-E503434A530F}" destId="{9EE9A615-D0B1-4139-B033-93893F0FF8F7}" srcOrd="1" destOrd="0" presId="urn:microsoft.com/office/officeart/2005/8/layout/radial5"/>
    <dgm:cxn modelId="{805519FC-AB0F-4966-A91B-BD6599B7B9F1}" type="presParOf" srcId="{9EE9A615-D0B1-4139-B033-93893F0FF8F7}" destId="{B3DA1354-0DE2-438D-957F-D771184FDE9C}" srcOrd="0" destOrd="0" presId="urn:microsoft.com/office/officeart/2005/8/layout/radial5"/>
    <dgm:cxn modelId="{ABFD3734-65F4-48B6-8BD1-B2AF03C46832}" type="presParOf" srcId="{8CEF9429-202D-49E3-8FFB-E503434A530F}" destId="{C186B9B2-D138-4411-BF03-85A4BFCDE93F}" srcOrd="2" destOrd="0" presId="urn:microsoft.com/office/officeart/2005/8/layout/radial5"/>
    <dgm:cxn modelId="{FFCA6D98-2711-4C05-B6B6-126F2BCCCECF}" type="presParOf" srcId="{8CEF9429-202D-49E3-8FFB-E503434A530F}" destId="{C17FA340-60DF-468F-A36F-ACFF7BFC5C2A}" srcOrd="3" destOrd="0" presId="urn:microsoft.com/office/officeart/2005/8/layout/radial5"/>
    <dgm:cxn modelId="{E63B0F79-CFA7-4DF0-B81B-DD6F55949C8C}" type="presParOf" srcId="{C17FA340-60DF-468F-A36F-ACFF7BFC5C2A}" destId="{3325F1BC-F5ED-49A6-A273-E34E769A9B35}" srcOrd="0" destOrd="0" presId="urn:microsoft.com/office/officeart/2005/8/layout/radial5"/>
    <dgm:cxn modelId="{879006A0-C4D4-4791-B81B-66056438E771}" type="presParOf" srcId="{8CEF9429-202D-49E3-8FFB-E503434A530F}" destId="{A07B6A28-740F-403A-B139-AC3B94EF0594}" srcOrd="4" destOrd="0" presId="urn:microsoft.com/office/officeart/2005/8/layout/radial5"/>
    <dgm:cxn modelId="{01A56D6D-1787-4FA8-B4B2-EDC646A004B2}" type="presParOf" srcId="{8CEF9429-202D-49E3-8FFB-E503434A530F}" destId="{9D99991F-D871-4963-87B5-9F7176C91C30}" srcOrd="5" destOrd="0" presId="urn:microsoft.com/office/officeart/2005/8/layout/radial5"/>
    <dgm:cxn modelId="{AA48751F-36EF-4C9C-A396-A37EDB0C87F4}" type="presParOf" srcId="{9D99991F-D871-4963-87B5-9F7176C91C30}" destId="{245018F4-8D94-4C20-BB1A-FE819FD3B5F4}" srcOrd="0" destOrd="0" presId="urn:microsoft.com/office/officeart/2005/8/layout/radial5"/>
    <dgm:cxn modelId="{EEE1ABDE-2C03-49BA-9A53-1E04232D534C}" type="presParOf" srcId="{8CEF9429-202D-49E3-8FFB-E503434A530F}" destId="{8FF14831-7B97-494C-8901-30D65268D300}" srcOrd="6" destOrd="0" presId="urn:microsoft.com/office/officeart/2005/8/layout/radial5"/>
    <dgm:cxn modelId="{6780AF47-20FE-424C-A33B-5BB61C518135}" type="presParOf" srcId="{8CEF9429-202D-49E3-8FFB-E503434A530F}" destId="{63BEA4DD-8927-47B8-AB4C-11499C67D768}" srcOrd="7" destOrd="0" presId="urn:microsoft.com/office/officeart/2005/8/layout/radial5"/>
    <dgm:cxn modelId="{7D4B3E5F-E87C-4F15-B6BB-DF69248614BE}" type="presParOf" srcId="{63BEA4DD-8927-47B8-AB4C-11499C67D768}" destId="{F015C5C6-1B0E-4294-825B-FC1FF3A31E1B}" srcOrd="0" destOrd="0" presId="urn:microsoft.com/office/officeart/2005/8/layout/radial5"/>
    <dgm:cxn modelId="{72CD4F6D-29B7-4450-BCCE-9B5B238C3CBF}" type="presParOf" srcId="{8CEF9429-202D-49E3-8FFB-E503434A530F}" destId="{A72A2E3A-E875-4A67-815A-B62E4189A10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6CA64-0DBF-483B-A21D-3B0718CC700B}">
      <dsp:nvSpPr>
        <dsp:cNvPr id="0" name=""/>
        <dsp:cNvSpPr/>
      </dsp:nvSpPr>
      <dsp:spPr>
        <a:xfrm>
          <a:off x="3327928" y="1974968"/>
          <a:ext cx="1893056" cy="18748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Лето-2020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168 (22,8%) </a:t>
          </a:r>
        </a:p>
      </dsp:txBody>
      <dsp:txXfrm>
        <a:off x="3605160" y="2249539"/>
        <a:ext cx="1338592" cy="1325745"/>
      </dsp:txXfrm>
    </dsp:sp>
    <dsp:sp modelId="{9EE9A615-D0B1-4139-B033-93893F0FF8F7}">
      <dsp:nvSpPr>
        <dsp:cNvPr id="0" name=""/>
        <dsp:cNvSpPr/>
      </dsp:nvSpPr>
      <dsp:spPr>
        <a:xfrm rot="16200000">
          <a:off x="4157841" y="1501108"/>
          <a:ext cx="233229" cy="52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92826" y="1640266"/>
        <a:ext cx="163260" cy="312519"/>
      </dsp:txXfrm>
    </dsp:sp>
    <dsp:sp modelId="{C186B9B2-D138-4411-BF03-85A4BFCDE93F}">
      <dsp:nvSpPr>
        <dsp:cNvPr id="0" name=""/>
        <dsp:cNvSpPr/>
      </dsp:nvSpPr>
      <dsp:spPr>
        <a:xfrm>
          <a:off x="3508477" y="2954"/>
          <a:ext cx="1531958" cy="15319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Выезд за пределы РС(Я)- 8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732827" y="227304"/>
        <a:ext cx="1083258" cy="1083258"/>
      </dsp:txXfrm>
    </dsp:sp>
    <dsp:sp modelId="{C17FA340-60DF-468F-A36F-ACFF7BFC5C2A}">
      <dsp:nvSpPr>
        <dsp:cNvPr id="0" name=""/>
        <dsp:cNvSpPr/>
      </dsp:nvSpPr>
      <dsp:spPr>
        <a:xfrm>
          <a:off x="5315798" y="2651979"/>
          <a:ext cx="228414" cy="52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15798" y="2756152"/>
        <a:ext cx="159890" cy="312519"/>
      </dsp:txXfrm>
    </dsp:sp>
    <dsp:sp modelId="{A07B6A28-740F-403A-B139-AC3B94EF0594}">
      <dsp:nvSpPr>
        <dsp:cNvPr id="0" name=""/>
        <dsp:cNvSpPr/>
      </dsp:nvSpPr>
      <dsp:spPr>
        <a:xfrm>
          <a:off x="5651955" y="2146432"/>
          <a:ext cx="1531958" cy="1531958"/>
        </a:xfrm>
        <a:prstGeom prst="ellipse">
          <a:avLst/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tint val="96000"/>
                <a:lumMod val="100000"/>
              </a:schemeClr>
            </a:gs>
            <a:gs pos="78000">
              <a:schemeClr val="accent4">
                <a:hueOff val="-2757287"/>
                <a:satOff val="15482"/>
                <a:lumOff val="-71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Трудовая занятость- 20 подростков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5876305" y="2370782"/>
        <a:ext cx="1083258" cy="1083258"/>
      </dsp:txXfrm>
    </dsp:sp>
    <dsp:sp modelId="{9D99991F-D871-4963-87B5-9F7176C91C30}">
      <dsp:nvSpPr>
        <dsp:cNvPr id="0" name=""/>
        <dsp:cNvSpPr/>
      </dsp:nvSpPr>
      <dsp:spPr>
        <a:xfrm rot="5400000">
          <a:off x="4157841" y="3802849"/>
          <a:ext cx="233229" cy="52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192826" y="3872038"/>
        <a:ext cx="163260" cy="312519"/>
      </dsp:txXfrm>
    </dsp:sp>
    <dsp:sp modelId="{8FF14831-7B97-494C-8901-30D65268D300}">
      <dsp:nvSpPr>
        <dsp:cNvPr id="0" name=""/>
        <dsp:cNvSpPr/>
      </dsp:nvSpPr>
      <dsp:spPr>
        <a:xfrm>
          <a:off x="3508477" y="4289910"/>
          <a:ext cx="1531958" cy="1531958"/>
        </a:xfrm>
        <a:prstGeom prst="ellipse">
          <a:avLst/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tint val="96000"/>
                <a:lumMod val="100000"/>
              </a:schemeClr>
            </a:gs>
            <a:gs pos="78000">
              <a:schemeClr val="accent4">
                <a:hueOff val="-5514574"/>
                <a:satOff val="30963"/>
                <a:lumOff val="-14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Выезд в пределах РС(Я)- 0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732827" y="4514260"/>
        <a:ext cx="1083258" cy="1083258"/>
      </dsp:txXfrm>
    </dsp:sp>
    <dsp:sp modelId="{63BEA4DD-8927-47B8-AB4C-11499C67D768}">
      <dsp:nvSpPr>
        <dsp:cNvPr id="0" name=""/>
        <dsp:cNvSpPr/>
      </dsp:nvSpPr>
      <dsp:spPr>
        <a:xfrm rot="10800000">
          <a:off x="3004700" y="2651979"/>
          <a:ext cx="228414" cy="520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073224" y="2756152"/>
        <a:ext cx="159890" cy="312519"/>
      </dsp:txXfrm>
    </dsp:sp>
    <dsp:sp modelId="{A72A2E3A-E875-4A67-815A-B62E4189A102}">
      <dsp:nvSpPr>
        <dsp:cNvPr id="0" name=""/>
        <dsp:cNvSpPr/>
      </dsp:nvSpPr>
      <dsp:spPr>
        <a:xfrm>
          <a:off x="1364999" y="2146432"/>
          <a:ext cx="1531958" cy="1531958"/>
        </a:xfrm>
        <a:prstGeom prst="ellipse">
          <a:avLst/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tint val="96000"/>
                <a:lumMod val="100000"/>
              </a:schemeClr>
            </a:gs>
            <a:gs pos="78000">
              <a:schemeClr val="accent4">
                <a:hueOff val="-8271860"/>
                <a:satOff val="46445"/>
                <a:lumOff val="-215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Лагеря дневного пребывания 140 детей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589349" y="2370782"/>
        <a:ext cx="1083258" cy="1083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6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58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4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32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3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4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2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3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7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76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4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8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8F6B-7095-42BD-B725-F6BCDC132C05}" type="datetimeFigureOut">
              <a:rPr lang="ru-RU" smtClean="0"/>
              <a:t>ср 26.08.20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609C43-8A4B-4D79-9D6E-80D04DF62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5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811" y="1393371"/>
            <a:ext cx="86040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МКУ «</a:t>
            </a:r>
            <a:r>
              <a:rPr lang="ru-RU" sz="4400" b="1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Жиганское</a:t>
            </a:r>
            <a:r>
              <a:rPr lang="ru-RU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районное управление образования»</a:t>
            </a:r>
          </a:p>
          <a:p>
            <a:pPr algn="ctr"/>
            <a:r>
              <a:rPr lang="ru-RU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организации летнего отдыха, оздоровления и занятости детей в каникулярное время 20</a:t>
            </a:r>
            <a:r>
              <a:rPr lang="en-US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года. </a:t>
            </a:r>
            <a:endParaRPr lang="ru-RU" sz="44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82" y="539931"/>
            <a:ext cx="88566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летней кампании 20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года:</a:t>
            </a:r>
          </a:p>
          <a:p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максимальный охват отдыхом и занятостью детей, подлежащих оздоровлению в 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Уделить особое внимание детям из малообеспеченных семей.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межведомственный подход к организации досуговой трудовой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9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5818809"/>
              </p:ext>
            </p:extLst>
          </p:nvPr>
        </p:nvGraphicFramePr>
        <p:xfrm>
          <a:off x="635726" y="296093"/>
          <a:ext cx="8548913" cy="582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8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1660"/>
              </p:ext>
            </p:extLst>
          </p:nvPr>
        </p:nvGraphicFramePr>
        <p:xfrm>
          <a:off x="680629" y="632991"/>
          <a:ext cx="10333438" cy="3638342"/>
        </p:xfrm>
        <a:graphic>
          <a:graphicData uri="http://schemas.openxmlformats.org/drawingml/2006/table">
            <a:tbl>
              <a:tblPr firstRow="1" firstCol="1" bandRow="1"/>
              <a:tblGrid>
                <a:gridCol w="779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лагеря с дневным пребыванием в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Жиганском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ДОЛ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санатории, санаторно-оздоровительные лагеря РФ (за пределами РС (Я)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«Зори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Анапы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Краснодарский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Учащиеся, охваченные занятостью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Жиганская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 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МО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Бестяхский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«Хлебопекарня»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77" marR="52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6809" y="128532"/>
            <a:ext cx="7421078" cy="72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детей, охваченных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летней оздоровительной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кампанией</a:t>
            </a:r>
          </a:p>
          <a:p>
            <a:pPr marL="90170" algn="ctr">
              <a:lnSpc>
                <a:spcPct val="115000"/>
              </a:lnSpc>
              <a:spcAft>
                <a:spcPts val="80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8012"/>
            <a:ext cx="10302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всеми формами отдыха 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оздоровления за последние 3 года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45801"/>
              </p:ext>
            </p:extLst>
          </p:nvPr>
        </p:nvGraphicFramePr>
        <p:xfrm>
          <a:off x="336883" y="1764694"/>
          <a:ext cx="9779270" cy="438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22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лагеря и объединения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детей,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 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детей,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 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детей,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детей, подлежащих оздоровлению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дневного пребывания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в пределах РС(Я)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Лагеря за пределы РС(Я)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 в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оленстада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всеми формами трудоустройства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6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63527"/>
              </p:ext>
            </p:extLst>
          </p:nvPr>
        </p:nvGraphicFramePr>
        <p:xfrm>
          <a:off x="263977" y="1621572"/>
          <a:ext cx="10992049" cy="469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22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трудоустроено, из них: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«ЖСОШ»- 20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Бестяхский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наслег»- 10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«ЖСОШ»- 7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«ЖЭНН»- 4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Линдинский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наслег»- 5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Бестяхский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наслег»- 10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Бестяхский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наслег»- 10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«Хлебопекарня»- 2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«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Линдинский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наслег»- 12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 «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Кыстатыам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»- 10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41455" y="471639"/>
            <a:ext cx="803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и трудоустройство детей и подростков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374042470"/>
              </p:ext>
            </p:extLst>
          </p:nvPr>
        </p:nvGraphicFramePr>
        <p:xfrm>
          <a:off x="308008" y="1395663"/>
          <a:ext cx="10972800" cy="518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1638" y="529389"/>
            <a:ext cx="1030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организации летнего отдыха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Линдинская</a:t>
            </a:r>
            <a:r>
              <a:rPr lang="ru-RU" dirty="0" smtClean="0"/>
              <a:t> МООШ» ОЛДП «</a:t>
            </a:r>
            <a:r>
              <a:rPr lang="ru-RU" dirty="0" err="1" smtClean="0"/>
              <a:t>Тускул</a:t>
            </a:r>
            <a:r>
              <a:rPr lang="ru-RU" dirty="0" smtClean="0"/>
              <a:t>» </a:t>
            </a:r>
            <a:r>
              <a:rPr lang="en-US" dirty="0" smtClean="0"/>
              <a:t>I </a:t>
            </a:r>
            <a:r>
              <a:rPr lang="ru-RU" dirty="0" smtClean="0"/>
              <a:t>сезон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930400"/>
            <a:ext cx="4185623" cy="6017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Танцы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флешмоб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«ЗОЖ»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36" y="2737245"/>
            <a:ext cx="2730225" cy="36403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2" y="2160983"/>
            <a:ext cx="6197033" cy="5762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Озеленение пришкольной территории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3" y="2785163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963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Жиганская</a:t>
            </a:r>
            <a:r>
              <a:rPr lang="ru-RU" dirty="0" smtClean="0"/>
              <a:t> СОШ» ОЛДП «</a:t>
            </a:r>
            <a:r>
              <a:rPr lang="ru-RU" dirty="0" err="1" smtClean="0"/>
              <a:t>Серун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Наши саженцы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Поход в Библиотеку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38440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3642" y="738189"/>
            <a:ext cx="4184035" cy="388077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Игры на свежем воздухе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2247" y="824158"/>
            <a:ext cx="4184034" cy="3880773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Время занятий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8" y="2028092"/>
            <a:ext cx="4421354" cy="3786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96" y="1953846"/>
            <a:ext cx="306593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Бестяхская</a:t>
            </a:r>
            <a:r>
              <a:rPr lang="ru-RU" dirty="0" smtClean="0"/>
              <a:t> МООШ» ОЛДП «</a:t>
            </a:r>
            <a:r>
              <a:rPr lang="ru-RU" dirty="0" err="1" smtClean="0"/>
              <a:t>Дягдачан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Лес по ягоды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1616" y="2045494"/>
            <a:ext cx="4185618" cy="57626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День Одуванчика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21" y="2736850"/>
            <a:ext cx="2478881" cy="3305175"/>
          </a:xfrm>
        </p:spPr>
      </p:pic>
    </p:spTree>
    <p:extLst>
      <p:ext uri="{BB962C8B-B14F-4D97-AF65-F5344CB8AC3E}">
        <p14:creationId xmlns:p14="http://schemas.microsoft.com/office/powerpoint/2010/main" val="38877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438031"/>
            <a:ext cx="4185623" cy="640861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Урожай 2020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22" y="2389752"/>
            <a:ext cx="2478881" cy="33051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4876" y="1798737"/>
            <a:ext cx="4185618" cy="5762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Отмечают всемирный день Арбуза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2389752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23976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МБУ ДО «Арктический технопарк «</a:t>
            </a:r>
            <a:r>
              <a:rPr lang="ru-RU" dirty="0" err="1" smtClean="0"/>
              <a:t>АйсКвант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930401"/>
            <a:ext cx="4185623" cy="4110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Поднятие флага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185617" cy="41109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Сбор гербария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2" y="2737245"/>
            <a:ext cx="4978968" cy="2831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95" y="2546744"/>
            <a:ext cx="2409092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на свежем воздухе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0" y="1256268"/>
            <a:ext cx="3422997" cy="25672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270000"/>
            <a:ext cx="3422997" cy="25672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03" y="4080966"/>
            <a:ext cx="3607581" cy="2705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29" y="4117807"/>
            <a:ext cx="3362858" cy="26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МБОУ «КМСОШ» ОЛДП «</a:t>
            </a:r>
            <a:r>
              <a:rPr lang="ru-RU" dirty="0" err="1" smtClean="0"/>
              <a:t>Гиркил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5" y="1469430"/>
            <a:ext cx="4185623" cy="576262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Утренняя зарядка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" y="2280933"/>
            <a:ext cx="4184650" cy="31384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5668" y="1469430"/>
            <a:ext cx="4185618" cy="5762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рыбалке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92" y="2280933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1376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407</Words>
  <Application>Microsoft Office PowerPoint</Application>
  <PresentationFormat>Широкоэкранный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МБОУ «Линдинская МООШ» ОЛДП «Тускул» I сезон</vt:lpstr>
      <vt:lpstr>МБОУ «Жиганская СОШ» ОЛДП «Серун»</vt:lpstr>
      <vt:lpstr>Презентация PowerPoint</vt:lpstr>
      <vt:lpstr>МБОУ «Бестяхская МООШ» ОЛДП «Дягдачан»</vt:lpstr>
      <vt:lpstr>Презентация PowerPoint</vt:lpstr>
      <vt:lpstr>МБУ ДО «Арктический технопарк «АйсКвант»</vt:lpstr>
      <vt:lpstr>Игры на свежем воздухе</vt:lpstr>
      <vt:lpstr>МБОУ «КМСОШ» ОЛДП «Гиркил»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Диана</dc:creator>
  <cp:lastModifiedBy>Делопроизводитель</cp:lastModifiedBy>
  <cp:revision>60</cp:revision>
  <dcterms:created xsi:type="dcterms:W3CDTF">2018-09-04T05:26:41Z</dcterms:created>
  <dcterms:modified xsi:type="dcterms:W3CDTF">2020-08-26T03:05:51Z</dcterms:modified>
</cp:coreProperties>
</file>