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286" r:id="rId4"/>
    <p:sldId id="312" r:id="rId5"/>
    <p:sldId id="314" r:id="rId6"/>
    <p:sldId id="321" r:id="rId7"/>
    <p:sldId id="322" r:id="rId8"/>
    <p:sldId id="315" r:id="rId9"/>
    <p:sldId id="316" r:id="rId10"/>
    <p:sldId id="317" r:id="rId11"/>
    <p:sldId id="318" r:id="rId12"/>
    <p:sldId id="319" r:id="rId13"/>
    <p:sldId id="320" r:id="rId14"/>
    <p:sldId id="323" r:id="rId15"/>
    <p:sldId id="281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nela Regular"/>
          <a:ea typeface="Canela Regular"/>
          <a:cs typeface="Canela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" y="-4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521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Информация о факте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marL="0" lvl="4" indent="365760" algn="ctr" defTabSz="97536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100 %
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marL="0" lvl="4" indent="566927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«Важная цитата»
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13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l" defTabSz="1828800">
              <a:lnSpc>
                <a:spcPct val="90000"/>
              </a:lnSpc>
              <a:defRPr sz="88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8" indent="-640078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1"/>
            <a:ext cx="504546" cy="48390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1828800">
              <a:lnSpc>
                <a:spcPct val="90000"/>
              </a:lnSpc>
              <a:defRPr sz="88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1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Изображение"/>
          <p:cNvSpPr>
            <a:spLocks noGrp="1"/>
          </p:cNvSpPr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3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1" name="Изображение"/>
          <p:cNvSpPr>
            <a:spLocks noGrp="1"/>
          </p:cNvSpPr>
          <p:nvPr>
            <p:ph type="pic" idx="13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Подзаголовок повестки дня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khaleto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khaleto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2"/>
          <p:cNvSpPr txBox="1"/>
          <p:nvPr/>
        </p:nvSpPr>
        <p:spPr>
          <a:xfrm>
            <a:off x="5897007" y="5143753"/>
            <a:ext cx="17646252" cy="6647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6000" b="1">
                <a:solidFill>
                  <a:srgbClr val="262626"/>
                </a:solidFill>
                <a:latin typeface="Circe Bold"/>
                <a:ea typeface="Circe Bold"/>
                <a:cs typeface="Circe Bold"/>
                <a:sym typeface="Circe Bold"/>
              </a:defRPr>
            </a:pPr>
            <a:r>
              <a:rPr lang="ru-RU" sz="6000" b="1" dirty="0" smtClean="0">
                <a:sym typeface="Circe Bold"/>
              </a:rPr>
              <a:t>О предварительных итогах детской оздоровительной кампании 2020 в Республике Саха (Якутия) </a:t>
            </a:r>
          </a:p>
          <a:p>
            <a:pPr defTabSz="1828800">
              <a:lnSpc>
                <a:spcPct val="100000"/>
              </a:lnSpc>
              <a:spcBef>
                <a:spcPts val="0"/>
              </a:spcBef>
              <a:defRPr sz="6000" b="1">
                <a:solidFill>
                  <a:srgbClr val="262626"/>
                </a:solidFill>
                <a:latin typeface="Circe Bold"/>
                <a:ea typeface="Circe Bold"/>
                <a:cs typeface="Circe Bold"/>
                <a:sym typeface="Circe Bold"/>
              </a:defRPr>
            </a:pPr>
            <a:endParaRPr lang="ru-RU" dirty="0" smtClean="0"/>
          </a:p>
          <a:p>
            <a:pPr defTabSz="1828800">
              <a:lnSpc>
                <a:spcPct val="100000"/>
              </a:lnSpc>
              <a:spcBef>
                <a:spcPts val="0"/>
              </a:spcBef>
              <a:defRPr sz="6000" b="1">
                <a:solidFill>
                  <a:srgbClr val="262626"/>
                </a:solidFill>
                <a:latin typeface="Circe Bold"/>
                <a:ea typeface="Circe Bold"/>
                <a:cs typeface="Circe Bold"/>
                <a:sym typeface="Circe Bold"/>
              </a:defRPr>
            </a:pPr>
            <a:endParaRPr dirty="0"/>
          </a:p>
          <a:p>
            <a: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rPr dirty="0" err="1"/>
              <a:t>Государственное</a:t>
            </a:r>
            <a:r>
              <a:rPr dirty="0"/>
              <a:t> </a:t>
            </a:r>
            <a:r>
              <a:rPr dirty="0" err="1"/>
              <a:t>автономное</a:t>
            </a:r>
            <a:r>
              <a:rPr dirty="0"/>
              <a:t> </a:t>
            </a:r>
            <a:r>
              <a:rPr dirty="0" err="1"/>
              <a:t>учреждение</a:t>
            </a:r>
            <a:r>
              <a:rPr dirty="0"/>
              <a:t> </a:t>
            </a:r>
          </a:p>
          <a:p>
            <a: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rPr dirty="0" err="1"/>
              <a:t>дополнительного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Саха</a:t>
            </a:r>
            <a:r>
              <a:rPr dirty="0"/>
              <a:t> (</a:t>
            </a:r>
            <a:r>
              <a:rPr dirty="0" err="1"/>
              <a:t>Якутия</a:t>
            </a:r>
            <a:r>
              <a:rPr dirty="0"/>
              <a:t>)</a:t>
            </a:r>
          </a:p>
          <a:p>
            <a: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60CDCD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rPr dirty="0"/>
              <a:t>«</a:t>
            </a:r>
            <a:r>
              <a:rPr dirty="0" err="1"/>
              <a:t>Центр</a:t>
            </a:r>
            <a:r>
              <a:rPr dirty="0"/>
              <a:t> </a:t>
            </a:r>
            <a:r>
              <a:rPr dirty="0" err="1"/>
              <a:t>отдыха</a:t>
            </a:r>
            <a:r>
              <a:rPr dirty="0"/>
              <a:t> и </a:t>
            </a:r>
            <a:r>
              <a:rPr dirty="0" err="1"/>
              <a:t>оздоровления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«</a:t>
            </a:r>
            <a:r>
              <a:rPr dirty="0" err="1"/>
              <a:t>Сосновый</a:t>
            </a:r>
            <a:r>
              <a:rPr dirty="0"/>
              <a:t> </a:t>
            </a:r>
            <a:r>
              <a:rPr dirty="0" err="1"/>
              <a:t>бор</a:t>
            </a:r>
            <a:r>
              <a:rPr dirty="0"/>
              <a:t>»</a:t>
            </a:r>
          </a:p>
        </p:txBody>
      </p:sp>
      <p:pic>
        <p:nvPicPr>
          <p:cNvPr id="188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3175275" y="4347731"/>
            <a:ext cx="2142555" cy="522928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Прямая соединительная линия 7"/>
          <p:cNvSpPr/>
          <p:nvPr/>
        </p:nvSpPr>
        <p:spPr>
          <a:xfrm>
            <a:off x="4561382" y="9058467"/>
            <a:ext cx="6362701" cy="1"/>
          </a:xfrm>
          <a:prstGeom prst="line">
            <a:avLst/>
          </a:prstGeom>
          <a:ln w="50800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833215" y="3010693"/>
            <a:ext cx="2848263" cy="213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Рисунок 14" descr="Рисунок 1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700409" y="3059527"/>
            <a:ext cx="2035393" cy="2035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526704" y="9018240"/>
            <a:ext cx="1589257" cy="38788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3551040" y="438004"/>
            <a:ext cx="19730192" cy="1261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Методическое сопровождение организаторов отдыха и оздоровления детей муниципальных районов и городских округов</a:t>
            </a:r>
          </a:p>
          <a:p>
            <a:endParaRPr lang="ru-RU" dirty="0" smtClean="0"/>
          </a:p>
          <a:p>
            <a:r>
              <a:rPr lang="ru-RU" dirty="0" smtClean="0"/>
              <a:t>Систематически каждый четверг проводились </a:t>
            </a:r>
            <a:r>
              <a:rPr lang="ru-RU" dirty="0" err="1" smtClean="0"/>
              <a:t>вебинары</a:t>
            </a:r>
            <a:r>
              <a:rPr lang="ru-RU" dirty="0" smtClean="0"/>
              <a:t> «Методический четверг» с участием федеральных структур и субъектов РФ и муниципалитетов республики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13 </a:t>
            </a:r>
            <a:r>
              <a:rPr lang="ru-RU" dirty="0" err="1" smtClean="0"/>
              <a:t>вебинаров</a:t>
            </a:r>
            <a:r>
              <a:rPr lang="ru-RU" dirty="0" smtClean="0"/>
              <a:t> (с 25 мая по 26 августа 2020 г.)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Охват более 1000 слушателей. </a:t>
            </a:r>
          </a:p>
          <a:p>
            <a:endParaRPr lang="ru-RU" dirty="0" smtClean="0"/>
          </a:p>
          <a:p>
            <a:r>
              <a:rPr lang="ru-RU" dirty="0" smtClean="0"/>
              <a:t>Основные темы –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особенности организации детского отдыха-2020 в Республике Саха (Якутия),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Санитарно-эпидемиологических требования в организациях летнего отдыха детей в условиях угрозы распространения COVID -19,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Опыт федеральных, региональных и муниципальных организаторов отдыха и оздоровления детей.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526704" y="9018240"/>
            <a:ext cx="1589257" cy="38788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2398912" y="449288"/>
            <a:ext cx="20666296" cy="1314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Методическое сопровождение организаторов отдыха и оздоровления детей муниципальных районов и городских округов</a:t>
            </a:r>
          </a:p>
          <a:p>
            <a:endParaRPr lang="ru-RU" sz="4800" dirty="0" smtClean="0"/>
          </a:p>
          <a:p>
            <a:r>
              <a:rPr lang="ru-RU" sz="4800" b="1" dirty="0" smtClean="0"/>
              <a:t>Опытом своей работы на наших </a:t>
            </a:r>
            <a:r>
              <a:rPr lang="ru-RU" sz="4800" b="1" dirty="0" err="1" smtClean="0"/>
              <a:t>вебинарах</a:t>
            </a:r>
            <a:r>
              <a:rPr lang="ru-RU" sz="4800" b="1" dirty="0" smtClean="0"/>
              <a:t> поделились организаторы отдыха и оздоровления детей </a:t>
            </a:r>
          </a:p>
          <a:p>
            <a:r>
              <a:rPr lang="ru-RU" sz="4800" dirty="0" smtClean="0"/>
              <a:t>из Москвы, </a:t>
            </a:r>
          </a:p>
          <a:p>
            <a:r>
              <a:rPr lang="ru-RU" sz="4800" dirty="0" smtClean="0"/>
              <a:t>Омской области, </a:t>
            </a:r>
          </a:p>
          <a:p>
            <a:r>
              <a:rPr lang="ru-RU" sz="4800" dirty="0" smtClean="0"/>
              <a:t>Приморского края, </a:t>
            </a:r>
          </a:p>
          <a:p>
            <a:r>
              <a:rPr lang="ru-RU" sz="4800" dirty="0" smtClean="0"/>
              <a:t>Бурятии, </a:t>
            </a:r>
          </a:p>
          <a:p>
            <a:r>
              <a:rPr lang="ru-RU" sz="4800" dirty="0" smtClean="0"/>
              <a:t>Татарстана, </a:t>
            </a:r>
          </a:p>
          <a:p>
            <a:endParaRPr lang="ru-RU" sz="4800" dirty="0" smtClean="0"/>
          </a:p>
          <a:p>
            <a:r>
              <a:rPr lang="ru-RU" sz="4800" dirty="0" err="1" smtClean="0"/>
              <a:t>Хангаласского</a:t>
            </a:r>
            <a:r>
              <a:rPr lang="ru-RU" sz="4800" dirty="0" smtClean="0"/>
              <a:t>, </a:t>
            </a:r>
            <a:r>
              <a:rPr lang="ru-RU" sz="4800" dirty="0" err="1" smtClean="0"/>
              <a:t>Томпонского</a:t>
            </a:r>
            <a:r>
              <a:rPr lang="ru-RU" sz="4800" dirty="0" smtClean="0"/>
              <a:t>, </a:t>
            </a:r>
            <a:r>
              <a:rPr lang="ru-RU" sz="4800" dirty="0" err="1" smtClean="0"/>
              <a:t>Намского</a:t>
            </a:r>
            <a:r>
              <a:rPr lang="ru-RU" sz="4800" dirty="0" smtClean="0"/>
              <a:t>, </a:t>
            </a:r>
            <a:r>
              <a:rPr lang="ru-RU" sz="4800" dirty="0" err="1" smtClean="0"/>
              <a:t>Момского</a:t>
            </a:r>
            <a:r>
              <a:rPr lang="ru-RU" sz="4800" dirty="0" smtClean="0"/>
              <a:t> улусов, </a:t>
            </a:r>
            <a:r>
              <a:rPr lang="ru-RU" sz="4800" dirty="0" err="1" smtClean="0"/>
              <a:t>Мирнинского</a:t>
            </a:r>
            <a:r>
              <a:rPr lang="ru-RU" sz="4800" dirty="0" smtClean="0"/>
              <a:t> района </a:t>
            </a:r>
          </a:p>
          <a:p>
            <a:r>
              <a:rPr lang="ru-RU" sz="4800" dirty="0" smtClean="0"/>
              <a:t>и г.Якутска.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526704" y="9018240"/>
            <a:ext cx="1589257" cy="38788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83088" y="3473864"/>
          <a:ext cx="17425935" cy="8928752"/>
        </p:xfrm>
        <a:graphic>
          <a:graphicData uri="http://schemas.openxmlformats.org/drawingml/2006/table">
            <a:tbl>
              <a:tblPr/>
              <a:tblGrid>
                <a:gridCol w="1162764"/>
                <a:gridCol w="5006293"/>
                <a:gridCol w="2313881"/>
                <a:gridCol w="2572058"/>
                <a:gridCol w="3253410"/>
                <a:gridCol w="3117529"/>
              </a:tblGrid>
              <a:tr h="2635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Районы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План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План/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 охват детей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Факт/ охват детей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Момский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435 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Томпонский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485 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Жиганский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328 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Кобяйский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1050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215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6744" y="544986"/>
            <a:ext cx="2275452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Охват отдыхом детей в ЛДП допущенных к работе по </a:t>
            </a:r>
            <a:r>
              <a:rPr lang="ru-RU" b="1" dirty="0" smtClean="0">
                <a:solidFill>
                  <a:srgbClr val="FF0000"/>
                </a:solidFill>
              </a:rPr>
              <a:t>решению Республиканского  оперативного штаба о недопущению завоза и распространения </a:t>
            </a:r>
            <a:r>
              <a:rPr lang="ru-RU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b="1" dirty="0" smtClean="0">
                <a:solidFill>
                  <a:srgbClr val="FF0000"/>
                </a:solidFill>
              </a:rPr>
              <a:t> инфекции (</a:t>
            </a:r>
            <a:r>
              <a:rPr lang="ru-RU" b="1" dirty="0" smtClean="0">
                <a:solidFill>
                  <a:srgbClr val="FF0000"/>
                </a:solidFill>
              </a:rPr>
              <a:t>COVID-19)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526704" y="9018240"/>
            <a:ext cx="1589257" cy="38788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2182888" y="809328"/>
            <a:ext cx="21170352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Рекомендации </a:t>
            </a:r>
            <a:r>
              <a:rPr lang="ru-RU" sz="4000" b="1" dirty="0" smtClean="0">
                <a:solidFill>
                  <a:srgbClr val="FF0000"/>
                </a:solidFill>
              </a:rPr>
              <a:t>по итогам ЛОК-2020: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Система отдыха и оздоровления детей должна стать </a:t>
            </a:r>
            <a:r>
              <a:rPr lang="ru-RU" sz="4000" b="1" dirty="0" smtClean="0"/>
              <a:t>одним из приоритетных направлений </a:t>
            </a:r>
            <a:r>
              <a:rPr lang="ru-RU" sz="4000" dirty="0" smtClean="0"/>
              <a:t>в социальной политике Республики Саха (Якутия). Предлагаем </a:t>
            </a:r>
            <a:r>
              <a:rPr lang="ru-RU" sz="4000" b="1" dirty="0" smtClean="0"/>
              <a:t>разработать и принять целевую государственную программу</a:t>
            </a:r>
            <a:r>
              <a:rPr lang="ru-RU" sz="4000" dirty="0" smtClean="0"/>
              <a:t> «О развитии системы отдыха и оздоровления детей и молодежи Республики Саха (Якутия</a:t>
            </a:r>
            <a:r>
              <a:rPr lang="ru-RU" sz="4000" dirty="0" smtClean="0"/>
              <a:t>)».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В </a:t>
            </a:r>
            <a:r>
              <a:rPr lang="ru-RU" sz="4000" dirty="0" smtClean="0"/>
              <a:t>целях повышения качества предоставляемых услуг, развития доступности и конкурентоспособности в сфере отдыха, оздоровления и занятости детей и молодежи внести </a:t>
            </a:r>
            <a:r>
              <a:rPr lang="ru-RU" sz="4000" b="1" dirty="0" smtClean="0"/>
              <a:t>проекты изменений в механизмы финансирования </a:t>
            </a:r>
            <a:r>
              <a:rPr lang="ru-RU" sz="4000" dirty="0" smtClean="0"/>
              <a:t>с привлечением крупных компаний, индивидуальных предпринимателей, федеральных образовательных организаций, ведущих деятельность на территории Республики Саха (Якутия), а также в порядок распределения субсидии, направляемых на организацию отдыха в каникулярное </a:t>
            </a:r>
            <a:r>
              <a:rPr lang="ru-RU" sz="4000" dirty="0" smtClean="0"/>
              <a:t>время.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/>
              <a:t>Необходимо </a:t>
            </a:r>
            <a:r>
              <a:rPr lang="ru-RU" sz="4000" b="1" dirty="0" smtClean="0"/>
              <a:t>принять ряд мер по развитию инфраструктуры отдыха и оздоровления детей с учетом региональных особенностей,</a:t>
            </a:r>
            <a:r>
              <a:rPr lang="ru-RU" sz="4000" dirty="0" smtClean="0"/>
              <a:t> строительство новых баз и реновация существующих баз, в том числе с использованием механизмов государственно-частного партнёрства, создание сети круглогодичных центров отдыха и оздоровления детей. </a:t>
            </a:r>
            <a:endParaRPr lang="ru-RU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4000" dirty="0" smtClean="0"/>
              <a:t>Пересмотреть </a:t>
            </a:r>
            <a:r>
              <a:rPr lang="ru-RU" sz="4000" dirty="0" smtClean="0"/>
              <a:t>единые требования по обеспечению антитеррористической защищенности, провести мониторинг необходимости и актуальности обеспечения охраны по антитеррору, уточнить критерии их эффективности</a:t>
            </a:r>
            <a:r>
              <a:rPr lang="ru-RU" sz="4000" dirty="0" smtClean="0"/>
              <a:t>.</a:t>
            </a:r>
            <a:endParaRPr lang="ru-RU" sz="4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526704" y="9018240"/>
            <a:ext cx="1589257" cy="38788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2182888" y="809328"/>
            <a:ext cx="20234248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Рекомендации </a:t>
            </a:r>
            <a:r>
              <a:rPr lang="ru-RU" sz="4000" b="1" dirty="0" smtClean="0">
                <a:solidFill>
                  <a:srgbClr val="FF0000"/>
                </a:solidFill>
              </a:rPr>
              <a:t>по итогам ЛОК-2020: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514350" lvl="0" indent="-514350"/>
            <a:r>
              <a:rPr lang="ru-RU" sz="4000" dirty="0" smtClean="0"/>
              <a:t>5. Внести изменения и дополнения в действующие правовые нормативные акты РС(Я), в т.ч. в подпрограмме «Отдых детей и их оздоровления» Государственной программы РС(Я) «Развитие образования РС(Я) на 2020-2024 годы и на плановый период до 2026 года", в части изменения индикативных показателей. </a:t>
            </a:r>
          </a:p>
          <a:p>
            <a:pPr marL="514350" lvl="0" indent="-514350"/>
            <a:r>
              <a:rPr lang="ru-RU" sz="4000" dirty="0" smtClean="0"/>
              <a:t>6. Внести </a:t>
            </a:r>
            <a:r>
              <a:rPr lang="ru-RU" sz="4000" dirty="0" smtClean="0"/>
              <a:t>изменения и дополнения в «Санитарно-эпидемиологические правила к устройству, содержанию, режиму работы организаций воспитания и обучения, отдыха и оздоровления детей и молодежи»: </a:t>
            </a:r>
            <a:r>
              <a:rPr lang="ru-RU" sz="4000" b="1" dirty="0" smtClean="0"/>
              <a:t>сокращение продолжительности дней пребывания</a:t>
            </a:r>
            <a:r>
              <a:rPr lang="ru-RU" sz="4000" dirty="0" smtClean="0"/>
              <a:t> </a:t>
            </a:r>
            <a:r>
              <a:rPr lang="ru-RU" sz="4000" b="1" dirty="0" smtClean="0"/>
              <a:t>смен </a:t>
            </a:r>
            <a:r>
              <a:rPr lang="ru-RU" sz="4000" dirty="0" smtClean="0"/>
              <a:t>в организациях отдыха до 14 дней, в период сохранения режима ограничительных мер исключить недопущения к работе </a:t>
            </a:r>
            <a:r>
              <a:rPr lang="ru-RU" sz="4000" b="1" dirty="0" smtClean="0"/>
              <a:t>лагерей труда и отдыха, палаточных </a:t>
            </a:r>
            <a:r>
              <a:rPr lang="ru-RU" sz="4000" b="1" dirty="0" smtClean="0"/>
              <a:t>лагерей</a:t>
            </a:r>
            <a:r>
              <a:rPr lang="ru-RU" sz="4000" dirty="0" smtClean="0"/>
              <a:t>.</a:t>
            </a:r>
          </a:p>
          <a:p>
            <a:pPr marL="514350" lvl="0" indent="-514350"/>
            <a:r>
              <a:rPr lang="ru-RU" sz="4000" dirty="0" smtClean="0"/>
              <a:t>7. В </a:t>
            </a:r>
            <a:r>
              <a:rPr lang="ru-RU" sz="4000" dirty="0" smtClean="0"/>
              <a:t>целях недопущения сокращения количества организаций отдыха детей и их оздоровления и сохранения их инфраструктуры и кадрового потенциала</a:t>
            </a:r>
            <a:r>
              <a:rPr lang="ru-RU" sz="4000" i="1" dirty="0" smtClean="0"/>
              <a:t> </a:t>
            </a:r>
            <a:r>
              <a:rPr lang="ru-RU" sz="4000" dirty="0" smtClean="0"/>
              <a:t>предлагаем установить дополнительные меры поддержки, налоговые льготы и преференции. </a:t>
            </a:r>
          </a:p>
          <a:p>
            <a:r>
              <a:rPr lang="ru-RU" sz="4000" b="1" dirty="0" smtClean="0"/>
              <a:t> </a:t>
            </a:r>
            <a:endParaRPr lang="ru-RU" sz="4000" dirty="0" smtClean="0"/>
          </a:p>
          <a:p>
            <a:r>
              <a:rPr lang="ru-RU" sz="4000" b="1" i="1" dirty="0" smtClean="0"/>
              <a:t>Ждем Ваших предложений к проекту стратегии развития детского отдыха в Республике Саха (Якутия на электронный адрес: </a:t>
            </a:r>
            <a:r>
              <a:rPr lang="ru-RU" sz="4000" b="1" i="1" u="sng" dirty="0" err="1" smtClean="0">
                <a:hlinkClick r:id="rId3"/>
              </a:rPr>
              <a:t>sakhaleto@</a:t>
            </a:r>
            <a:r>
              <a:rPr lang="en-US" sz="4000" b="1" i="1" u="sng" dirty="0" smtClean="0">
                <a:hlinkClick r:id="rId3"/>
              </a:rPr>
              <a:t>mail</a:t>
            </a:r>
            <a:r>
              <a:rPr lang="ru-RU" sz="4000" b="1" i="1" u="sng" dirty="0" smtClean="0">
                <a:hlinkClick r:id="rId3"/>
              </a:rPr>
              <a:t>.</a:t>
            </a:r>
            <a:r>
              <a:rPr lang="en-US" sz="4000" b="1" i="1" u="sng" dirty="0" err="1" smtClean="0">
                <a:hlinkClick r:id="rId3"/>
              </a:rPr>
              <a:t>ru</a:t>
            </a:r>
            <a:r>
              <a:rPr lang="ru-RU" sz="4000" b="1" i="1" dirty="0" smtClean="0"/>
              <a:t> до 15 сентября 2020 г</a:t>
            </a:r>
            <a:r>
              <a:rPr lang="ru-RU" sz="4000" b="1" i="1" dirty="0" smtClean="0"/>
              <a:t>.</a:t>
            </a:r>
            <a:endParaRPr lang="ru-RU" sz="4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814736" y="3977680"/>
            <a:ext cx="2142555" cy="522928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Прямая соединительная линия 7"/>
          <p:cNvSpPr/>
          <p:nvPr/>
        </p:nvSpPr>
        <p:spPr>
          <a:xfrm>
            <a:off x="4561382" y="11034463"/>
            <a:ext cx="6362701" cy="1"/>
          </a:xfrm>
          <a:prstGeom prst="line">
            <a:avLst/>
          </a:prstGeom>
          <a:ln w="50800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23048" y="3329608"/>
          <a:ext cx="20090232" cy="936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14257584"/>
              </a:tblGrid>
              <a:tr h="1872207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  <a:p>
                      <a:endParaRPr lang="ru-RU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677008, Республика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Саха (Якутия), г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.Якутск,  </a:t>
                      </a:r>
                    </a:p>
                    <a:p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Сергеляхское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 12 км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9598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(4112) 36-89-28, (4112) 36-85-39</a:t>
                      </a:r>
                    </a:p>
                    <a:p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(4112) 36-88-36, факс (4112) </a:t>
                      </a:r>
                      <a:r>
                        <a:rPr lang="ru-RU" sz="4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36-89-28 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8436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www.sosnovybor-ykt.ru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8436"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Инстаграм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sosnovybor_ykt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95980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sakhaleto@mail.ru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82880" marR="182880" marT="91440" marB="9144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86944" y="521296"/>
            <a:ext cx="21031200" cy="265112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1102768" y="7506072"/>
            <a:ext cx="1589257" cy="3878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82" name="Picture 2" descr="Роспотребнадзор разработал рекомендации по работе детских лагере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984" y="305272"/>
            <a:ext cx="18578064" cy="13073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1366048.730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992" y="429363"/>
            <a:ext cx="20738304" cy="12909357"/>
          </a:xfrm>
          <a:prstGeom prst="rect">
            <a:avLst/>
          </a:prstGeom>
          <a:noFill/>
        </p:spPr>
      </p:pic>
      <p:pic>
        <p:nvPicPr>
          <p:cNvPr id="6" name="Рисунок 15" descr="Рисунок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1102768" y="7506072"/>
            <a:ext cx="1589257" cy="3878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8" name="Picture 2" descr="Рекомендации Роспотребнадзора по поэтапному снятию ограничительных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128" y="521296"/>
            <a:ext cx="18434048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1102768" y="7506072"/>
            <a:ext cx="1589257" cy="3878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2" name="Picture 4" descr="На Ленских столбах заработал бесплатный Wi-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384" y="2537520"/>
            <a:ext cx="12098829" cy="914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Вот один вариант флаг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28" y="1385392"/>
            <a:ext cx="8890018" cy="9090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5736" y="665312"/>
            <a:ext cx="13321480" cy="1288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Из запланированных 651-ой организации отдыха и оздоровления </a:t>
            </a:r>
          </a:p>
          <a:p>
            <a:r>
              <a:rPr lang="ru-RU" sz="4800" dirty="0" smtClean="0"/>
              <a:t>по решению Республиканского  оперативного штаба о недопущению завоза и распространения </a:t>
            </a:r>
            <a:r>
              <a:rPr lang="ru-RU" sz="4800" dirty="0" err="1" smtClean="0"/>
              <a:t>коронавирусной</a:t>
            </a:r>
            <a:r>
              <a:rPr lang="ru-RU" sz="4800" dirty="0" smtClean="0"/>
              <a:t> инфекции (COVID-19) </a:t>
            </a:r>
          </a:p>
          <a:p>
            <a:r>
              <a:rPr lang="ru-RU" sz="4800" b="1" dirty="0" smtClean="0"/>
              <a:t>в период лета были допущены к работе </a:t>
            </a:r>
          </a:p>
          <a:p>
            <a:r>
              <a:rPr lang="ru-RU" sz="4800" b="1" dirty="0" smtClean="0"/>
              <a:t>72 лагеря с дневным пребыванием </a:t>
            </a:r>
          </a:p>
          <a:p>
            <a:r>
              <a:rPr lang="ru-RU" sz="4800" b="1" dirty="0" smtClean="0"/>
              <a:t>14 муниципальных районов</a:t>
            </a:r>
            <a:r>
              <a:rPr lang="ru-RU" sz="4800" dirty="0" smtClean="0"/>
              <a:t> </a:t>
            </a:r>
          </a:p>
          <a:p>
            <a:r>
              <a:rPr lang="ru-RU" sz="4800" dirty="0" smtClean="0"/>
              <a:t>(</a:t>
            </a:r>
            <a:r>
              <a:rPr lang="ru-RU" sz="4800" i="1" dirty="0" err="1" smtClean="0"/>
              <a:t>Аллаиховский</a:t>
            </a:r>
            <a:r>
              <a:rPr lang="ru-RU" sz="4800" i="1" dirty="0" smtClean="0"/>
              <a:t>, </a:t>
            </a:r>
          </a:p>
          <a:p>
            <a:r>
              <a:rPr lang="ru-RU" sz="4800" i="1" dirty="0" err="1" smtClean="0"/>
              <a:t>Абыйский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Булунский</a:t>
            </a:r>
            <a:r>
              <a:rPr lang="ru-RU" sz="4800" i="1" dirty="0" smtClean="0"/>
              <a:t>, Горный, </a:t>
            </a:r>
            <a:r>
              <a:rPr lang="ru-RU" sz="4800" i="1" dirty="0" err="1" smtClean="0"/>
              <a:t>Момский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Жиганский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Усть-Янский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Оймяконский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Среднеколымский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Нижнеколымский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Усть-Майский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Верхоянский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Кобяйский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Томпонский</a:t>
            </a:r>
            <a:r>
              <a:rPr lang="ru-RU" sz="4800" dirty="0" smtClean="0"/>
              <a:t>) </a:t>
            </a:r>
          </a:p>
          <a:p>
            <a:r>
              <a:rPr lang="ru-RU" sz="4800" dirty="0" smtClean="0"/>
              <a:t>Общий охват </a:t>
            </a:r>
            <a:r>
              <a:rPr lang="ru-RU" sz="4800" b="1" dirty="0" smtClean="0"/>
              <a:t>1958</a:t>
            </a:r>
            <a:r>
              <a:rPr lang="ru-RU" sz="4800" dirty="0" smtClean="0"/>
              <a:t> детей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Вот один вариант флаг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28" y="1385392"/>
            <a:ext cx="8890018" cy="9090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5736" y="665312"/>
            <a:ext cx="13321480" cy="1083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 </a:t>
            </a:r>
            <a:r>
              <a:rPr lang="ru-RU" sz="4800" b="1" dirty="0" smtClean="0"/>
              <a:t>связи со сложной санитарно-эпидемиологической ситуацией </a:t>
            </a:r>
            <a:r>
              <a:rPr lang="ru-RU" sz="4800" dirty="0" smtClean="0"/>
              <a:t>(в Верхоянском и </a:t>
            </a:r>
            <a:r>
              <a:rPr lang="ru-RU" sz="4800" dirty="0" err="1" smtClean="0"/>
              <a:t>Булунском</a:t>
            </a:r>
            <a:r>
              <a:rPr lang="ru-RU" sz="4800" dirty="0" smtClean="0"/>
              <a:t> районах</a:t>
            </a:r>
            <a:r>
              <a:rPr lang="ru-RU" sz="4800" dirty="0" smtClean="0"/>
              <a:t>)</a:t>
            </a:r>
          </a:p>
          <a:p>
            <a:r>
              <a:rPr lang="ru-RU" sz="4800" b="1" dirty="0" smtClean="0"/>
              <a:t>2 ЛДП</a:t>
            </a:r>
            <a:r>
              <a:rPr lang="ru-RU" sz="4800" dirty="0" smtClean="0"/>
              <a:t> с охватом 50 детей </a:t>
            </a:r>
            <a:r>
              <a:rPr lang="ru-RU" sz="4800" b="1" dirty="0" smtClean="0"/>
              <a:t>не открылись </a:t>
            </a:r>
          </a:p>
          <a:p>
            <a:endParaRPr lang="ru-RU" sz="4800" dirty="0" smtClean="0"/>
          </a:p>
          <a:p>
            <a:r>
              <a:rPr lang="ru-RU" sz="4800" b="1" dirty="0" smtClean="0"/>
              <a:t>П</a:t>
            </a:r>
            <a:r>
              <a:rPr lang="ru-RU" sz="4800" b="1" dirty="0" smtClean="0"/>
              <a:t>о 2 и 3 сезона проведены</a:t>
            </a:r>
          </a:p>
          <a:p>
            <a:r>
              <a:rPr lang="ru-RU" sz="4800" b="1" dirty="0" smtClean="0"/>
              <a:t> </a:t>
            </a:r>
            <a:endParaRPr lang="ru-RU" sz="4800" b="1" dirty="0" smtClean="0"/>
          </a:p>
          <a:p>
            <a:r>
              <a:rPr lang="ru-RU" sz="4800" dirty="0" smtClean="0"/>
              <a:t>в </a:t>
            </a:r>
            <a:r>
              <a:rPr lang="ru-RU" sz="4800" dirty="0" err="1" smtClean="0"/>
              <a:t>Абыйском</a:t>
            </a:r>
            <a:r>
              <a:rPr lang="ru-RU" sz="4800" dirty="0" smtClean="0"/>
              <a:t>, </a:t>
            </a:r>
            <a:endParaRPr lang="ru-RU" sz="4800" dirty="0" smtClean="0"/>
          </a:p>
          <a:p>
            <a:r>
              <a:rPr lang="ru-RU" sz="4800" dirty="0" err="1" smtClean="0"/>
              <a:t>Момском</a:t>
            </a:r>
            <a:r>
              <a:rPr lang="ru-RU" sz="4800" dirty="0" smtClean="0"/>
              <a:t>, </a:t>
            </a:r>
            <a:endParaRPr lang="ru-RU" sz="4800" dirty="0" smtClean="0"/>
          </a:p>
          <a:p>
            <a:r>
              <a:rPr lang="ru-RU" sz="4800" dirty="0" err="1" smtClean="0"/>
              <a:t>Среднеколымском</a:t>
            </a:r>
            <a:r>
              <a:rPr lang="ru-RU" sz="4800" dirty="0" smtClean="0"/>
              <a:t>, </a:t>
            </a:r>
            <a:endParaRPr lang="ru-RU" sz="4800" dirty="0" smtClean="0"/>
          </a:p>
          <a:p>
            <a:r>
              <a:rPr lang="ru-RU" sz="4800" dirty="0" err="1" smtClean="0"/>
              <a:t>Томпонском</a:t>
            </a:r>
            <a:r>
              <a:rPr lang="ru-RU" sz="4800" dirty="0" smtClean="0"/>
              <a:t>, </a:t>
            </a:r>
            <a:endParaRPr lang="ru-RU" sz="4800" dirty="0" smtClean="0"/>
          </a:p>
          <a:p>
            <a:r>
              <a:rPr lang="ru-RU" sz="4800" dirty="0" err="1" smtClean="0"/>
              <a:t>Усть-Янском</a:t>
            </a:r>
            <a:r>
              <a:rPr lang="ru-RU" sz="4800" dirty="0" smtClean="0"/>
              <a:t> </a:t>
            </a:r>
            <a:r>
              <a:rPr lang="ru-RU" sz="4800" dirty="0" smtClean="0"/>
              <a:t>районах 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8713" y="2376289"/>
          <a:ext cx="22970552" cy="10958519"/>
        </p:xfrm>
        <a:graphic>
          <a:graphicData uri="http://schemas.openxmlformats.org/drawingml/2006/table">
            <a:tbl>
              <a:tblPr/>
              <a:tblGrid>
                <a:gridCol w="1532734"/>
                <a:gridCol w="6599203"/>
                <a:gridCol w="3050118"/>
                <a:gridCol w="3390441"/>
                <a:gridCol w="4288587"/>
                <a:gridCol w="4109469"/>
              </a:tblGrid>
              <a:tr h="1367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Районы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План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План/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 охват детей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Факт/ охват детей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Calibri"/>
                          <a:cs typeface="Times New Roman"/>
                        </a:rPr>
                        <a:t>Абыйский</a:t>
                      </a: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354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334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Calibri"/>
                          <a:cs typeface="Times New Roman"/>
                        </a:rPr>
                        <a:t>Среднеколымский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328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185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Calibri"/>
                          <a:cs typeface="Times New Roman"/>
                        </a:rPr>
                        <a:t>Жиганский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328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Calibri"/>
                          <a:cs typeface="Times New Roman"/>
                        </a:rPr>
                        <a:t>Томпонский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485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Нижнеколымский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Усть-Майский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493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127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Усть-Янский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330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Момский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435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Кобяйский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1050 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215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Горный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830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Оймяконский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410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Булунский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370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Аллаиховский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120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127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6013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1958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6744" y="184946"/>
            <a:ext cx="2275452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Охват отдыхом детей в ЛДП допущенных к работе по </a:t>
            </a:r>
            <a:r>
              <a:rPr lang="ru-RU" b="1" dirty="0" smtClean="0">
                <a:solidFill>
                  <a:srgbClr val="FF0000"/>
                </a:solidFill>
              </a:rPr>
              <a:t>решению Республиканского  оперативного штаба о недопущению завоза и распространения </a:t>
            </a:r>
            <a:r>
              <a:rPr lang="ru-RU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b="1" dirty="0" smtClean="0">
                <a:solidFill>
                  <a:srgbClr val="FF0000"/>
                </a:solidFill>
              </a:rPr>
              <a:t> инфекции (</a:t>
            </a:r>
            <a:r>
              <a:rPr lang="ru-RU" b="1" dirty="0" smtClean="0">
                <a:solidFill>
                  <a:srgbClr val="FF0000"/>
                </a:solidFill>
              </a:rPr>
              <a:t>COVID-19)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Вот один вариант флаг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28" y="1385392"/>
            <a:ext cx="8890018" cy="9090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5736" y="377280"/>
            <a:ext cx="13321480" cy="1284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Проведение летних оздоровительных кампаний отменены по решению муниципальных оперативных штабов </a:t>
            </a:r>
          </a:p>
          <a:p>
            <a:r>
              <a:rPr lang="ru-RU" sz="5400" b="1" dirty="0" smtClean="0"/>
              <a:t>в 21 улусах, районах и городских округах </a:t>
            </a:r>
          </a:p>
          <a:p>
            <a:endParaRPr lang="ru-RU" sz="5400" dirty="0" smtClean="0"/>
          </a:p>
          <a:p>
            <a:r>
              <a:rPr lang="ru-RU" sz="5400" dirty="0" err="1" smtClean="0"/>
              <a:t>Алданский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Анабарский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Амгинский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Верхневилюйский</a:t>
            </a:r>
            <a:r>
              <a:rPr lang="ru-RU" sz="5400" dirty="0" smtClean="0"/>
              <a:t>, Верхневилюйском, Вилюйский, </a:t>
            </a:r>
            <a:r>
              <a:rPr lang="ru-RU" sz="5400" dirty="0" err="1" smtClean="0"/>
              <a:t>Жатай</a:t>
            </a:r>
            <a:r>
              <a:rPr lang="ru-RU" sz="5400" dirty="0" smtClean="0"/>
              <a:t>, Ленский, </a:t>
            </a:r>
            <a:r>
              <a:rPr lang="ru-RU" sz="5400" dirty="0" err="1" smtClean="0"/>
              <a:t>Мегино-Кангаласский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Мирнинский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Намский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Нерюнгринский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Нюрбинский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Олекминский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Сунтарский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Таттинский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Хангаласский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Чурапчинский</a:t>
            </a:r>
            <a:r>
              <a:rPr lang="ru-RU" sz="5400" dirty="0" smtClean="0"/>
              <a:t>, </a:t>
            </a:r>
          </a:p>
          <a:p>
            <a:r>
              <a:rPr lang="ru-RU" sz="5400" dirty="0" err="1" smtClean="0"/>
              <a:t>Усть-Алданский</a:t>
            </a:r>
            <a:r>
              <a:rPr lang="ru-RU" sz="5400" dirty="0" smtClean="0"/>
              <a:t>, </a:t>
            </a:r>
            <a:r>
              <a:rPr lang="ru-RU" sz="5400" dirty="0" err="1" smtClean="0"/>
              <a:t>Эвено-Бытантайский</a:t>
            </a:r>
            <a:r>
              <a:rPr lang="ru-RU" sz="5400" dirty="0" smtClean="0"/>
              <a:t>, </a:t>
            </a:r>
          </a:p>
          <a:p>
            <a:r>
              <a:rPr lang="ru-RU" sz="5400" dirty="0" smtClean="0"/>
              <a:t>г. Якутск)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192" y="256725"/>
            <a:ext cx="16129792" cy="129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 descr="Рисунок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526704" y="9018240"/>
            <a:ext cx="1589257" cy="38788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4682975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891</Words>
  <Application>Microsoft Office PowerPoint</Application>
  <PresentationFormat>Произвольный</PresentationFormat>
  <Paragraphs>197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23_ClassicWhite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11 11</dc:creator>
  <cp:lastModifiedBy>11 11</cp:lastModifiedBy>
  <cp:revision>42</cp:revision>
  <dcterms:modified xsi:type="dcterms:W3CDTF">2020-08-26T04:28:48Z</dcterms:modified>
</cp:coreProperties>
</file>