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49"/>
    <p:restoredTop sz="96405"/>
  </p:normalViewPr>
  <p:slideViewPr>
    <p:cSldViewPr snapToGrid="0" snapToObjects="1">
      <p:cViewPr varScale="1">
        <p:scale>
          <a:sx n="81" d="100"/>
          <a:sy n="81" d="100"/>
        </p:scale>
        <p:origin x="192" y="1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8/20/20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osnovybor-ykt.ru/perechen/forma-070/" TargetMode="External"/><Relationship Id="rId2" Type="http://schemas.openxmlformats.org/officeDocument/2006/relationships/hyperlink" Target="http://sosnovybor-ykt.ru/wp-content/uploads/&#1073;&#1083;&#1072;&#1085;&#1082;-&#1079;&#1072;&#1103;&#1074;&#1083;&#1077;&#1085;&#1080;&#1103;-&#1085;&#1072;&#1087;&#1088;&#1072;&#1074;&#1083;&#1077;&#1085;&#1080;&#1077;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osnovybor-ykt.ru/wp-content/uploads/&#1054;&#1090;&#1082;&#1072;&#1079;-&#1086;&#1090;-&#1084;&#1077;&#1076;&#1080;&#1094;&#1080;&#1085;&#1089;&#1082;&#1086;&#1075;&#1086;-&#1074;&#1084;&#1077;&#1096;&#1072;&#1090;&#1077;&#1083;&#1100;&#1089;&#1090;&#1074;&#1072;.docx" TargetMode="External"/><Relationship Id="rId3" Type="http://schemas.openxmlformats.org/officeDocument/2006/relationships/hyperlink" Target="http://sosnovybor-ykt.ru/wp-content/uploads/2019/02/&#1076;&#1086;&#1075;&#1086;&#1074;&#1086;&#1088;&#1080;&#1102;&#1083;&#1100;.doc" TargetMode="External"/><Relationship Id="rId7" Type="http://schemas.openxmlformats.org/officeDocument/2006/relationships/hyperlink" Target="http://sosnovybor-ykt.ru/wp-content/uploads/&#1048;&#1085;&#1092;&#1086;&#1088;&#1084;&#1080;&#1088;&#1086;&#1074;&#1072;&#1085;&#1085;&#1086;&#1077;-&#1076;&#1086;&#1073;&#1088;&#1086;&#1074;-&#1089;&#1086;&#1075;&#1083;&#1072;&#1089;&#1080;&#1077;.docx" TargetMode="External"/><Relationship Id="rId12" Type="http://schemas.openxmlformats.org/officeDocument/2006/relationships/hyperlink" Target="http://sosnovybor-ykt.ru/wp-content/uploads/2018/12/&#1057;&#1086;&#1075;&#1083;&#1072;&#1089;&#1080;&#1077;-&#1085;&#1072;-&#1088;&#1072;&#1079;&#1084;&#1077;&#1097;&#1077;&#1085;&#1080;&#1077;-&#1092;&#1086;&#1090;&#1086;&#1075;&#1088;&#1072;&#1092;&#1080;&#1081;-&#1057;&#1041;.docx" TargetMode="External"/><Relationship Id="rId2" Type="http://schemas.openxmlformats.org/officeDocument/2006/relationships/hyperlink" Target="http://sosnovybor-ykt.ru/wp-content/uploads/2014/01/&#1060;&#1086;&#1088;&#1084;&#1091;-076&#1091;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osnovybor-ykt.ru/wp-content/uploads/&#1048;&#1085;&#1092;&#1086;&#1088;&#1084;&#1080;&#1088;&#1086;&#1074;-&#1089;&#1086;&#1075;&#1083;-&#1085;&#1072;-&#1051;&#1060;&#1050;-&#1080;-&#1084;&#1072;&#1089;&#1089;&#1072;&#1078;-1.docx" TargetMode="External"/><Relationship Id="rId11" Type="http://schemas.openxmlformats.org/officeDocument/2006/relationships/hyperlink" Target="http://sosnovybor-ykt.ru/wp-content/uploads/&#1048;&#1085;&#1092;&#1086;&#1088;&#1084;&#1080;&#1088;&#1086;&#1074;&#1072;&#1085;&#1085;&#1086;&#1077;-&#1076;&#1086;&#1073;&#1088;&#1086;&#1074;&#1086;&#1083;&#1100;&#1085;&#1086;&#1077;-&#1089;&#1086;&#1075;&#1083;&#1072;&#1089;&#1080;&#1077;-&#1085;&#1072;-&#1087;&#1089;&#1080;&#1093;&#1086;&#1083;&#1086;&#1075;&#1080;&#1095;&#1077;&#1089;&#1082;&#1086;&#1077;-&#1089;&#1086;&#1087;&#1088;&#1086;&#1074;&#1086;&#1078;&#1076;&#1077;&#1085;&#1080;&#1077;-&#1091;&#1095;&#1072;&#1097;&#1077;&#1075;&#1086;&#1089;&#1103;-&#1074;-&#1043;&#1040;&#1059;-&#1044;&#1054;-&#1056;&#1057;-1.doc" TargetMode="External"/><Relationship Id="rId5" Type="http://schemas.openxmlformats.org/officeDocument/2006/relationships/hyperlink" Target="http://sosnovybor-ykt.ru/wp-content/uploads/&#1060;&#1054;&#1056;&#1052;&#1040;-&#1047;&#1040;&#1071;&#1042;&#1050;&#1048;-1.xlsx" TargetMode="External"/><Relationship Id="rId10" Type="http://schemas.openxmlformats.org/officeDocument/2006/relationships/hyperlink" Target="http://sosnovybor-ykt.ru/wp-content/uploads/&#1054;&#1090;&#1079;&#1099;&#1074;.docx" TargetMode="External"/><Relationship Id="rId4" Type="http://schemas.openxmlformats.org/officeDocument/2006/relationships/hyperlink" Target="http://sosnovybor-ykt.ru/wp-content/uploads/2019/07/&#1058;&#1080;&#1087;&#1086;&#1074;&#1086;&#1081;-&#1076;&#1086;&#1075;&#1086;&#1074;&#1086;&#1088;-&#1086;&#1088;&#1075;-2.doc" TargetMode="External"/><Relationship Id="rId9" Type="http://schemas.openxmlformats.org/officeDocument/2006/relationships/hyperlink" Target="http://sosnovybor-ykt.ru/wp-content/uploads/&#1057;&#1086;&#1075;&#1083;&#1072;&#1089;&#1080;&#1077;-&#1085;&#1072;-&#1086;&#1073;&#1088;&#1072;&#1073;&#1086;&#1090;&#1082;&#1091;-&#1087;&#1077;&#1088;&#1089;&#1086;&#1085;&#1072;&#1083;&#1100;&#1085;&#1099;&#1093;-&#1076;&#1072;&#1085;&#1085;&#1099;&#1093;.docx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sosnovybor-ykt.ru/wp-content/uploads/&#1057;&#1086;&#1075;&#1083;&#1072;&#1089;&#1080;&#1077;-&#1085;&#1072;-&#1086;&#1073;&#1088;&#1072;&#1073;&#1086;&#1090;&#1082;&#1091;-&#1087;&#1077;&#1088;&#1089;&#1086;&#1085;&#1072;&#1083;&#1100;&#1085;&#1099;&#1093;-&#1076;&#1072;&#1085;&#1085;&#1099;&#1093;.docx" TargetMode="External"/><Relationship Id="rId3" Type="http://schemas.openxmlformats.org/officeDocument/2006/relationships/hyperlink" Target="http://sosnovybor-ykt.ru/wp-content/uploads/2019/02/&#1076;&#1086;&#1075;&#1086;&#1074;&#1086;&#1088;&#1080;&#1102;&#1083;&#1100;.doc" TargetMode="External"/><Relationship Id="rId7" Type="http://schemas.openxmlformats.org/officeDocument/2006/relationships/hyperlink" Target="https://sosnovybor-ykt.ru/wp-content/uploads/&#1054;&#1090;&#1082;&#1072;&#1079;-&#1086;&#1090;-&#1084;&#1077;&#1076;&#1080;&#1094;&#1080;&#1085;&#1089;&#1082;&#1086;&#1075;&#1086;-&#1074;&#1084;&#1077;&#1096;&#1072;&#1090;&#1077;&#1083;&#1100;&#1089;&#1090;&#1074;&#1072;.docx" TargetMode="External"/><Relationship Id="rId2" Type="http://schemas.openxmlformats.org/officeDocument/2006/relationships/hyperlink" Target="https://sosnovybor-ykt.ru/wp-content/uploads/2014/01/&#1060;&#1086;&#1088;&#1084;&#1091;-076&#1091;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osnovybor-ykt.ru/wp-content/uploads/&#1048;&#1085;&#1092;&#1086;&#1088;&#1084;&#1080;&#1088;&#1086;&#1074;&#1072;&#1085;&#1085;&#1086;&#1077;-&#1076;&#1086;&#1073;&#1088;&#1086;&#1074;-&#1089;&#1086;&#1075;&#1083;&#1072;&#1089;&#1080;&#1077;.docx" TargetMode="External"/><Relationship Id="rId11" Type="http://schemas.openxmlformats.org/officeDocument/2006/relationships/hyperlink" Target="http://sosnovybor-ykt.ru/wp-content/uploads/2018/12/&#1057;&#1086;&#1075;&#1083;&#1072;&#1089;&#1080;&#1077;-&#1085;&#1072;-&#1088;&#1072;&#1079;&#1084;&#1077;&#1097;&#1077;&#1085;&#1080;&#1077;-&#1092;&#1086;&#1090;&#1086;&#1075;&#1088;&#1072;&#1092;&#1080;&#1081;-&#1057;&#1041;.docx" TargetMode="External"/><Relationship Id="rId5" Type="http://schemas.openxmlformats.org/officeDocument/2006/relationships/hyperlink" Target="https://sosnovybor-ykt.ru/wp-content/uploads/&#1048;&#1085;&#1092;&#1086;&#1088;&#1084;&#1080;&#1088;&#1086;&#1074;-&#1089;&#1086;&#1075;&#1083;-&#1085;&#1072;-&#1051;&#1060;&#1050;-&#1080;-&#1084;&#1072;&#1089;&#1089;&#1072;&#1078;-1.docx" TargetMode="External"/><Relationship Id="rId10" Type="http://schemas.openxmlformats.org/officeDocument/2006/relationships/hyperlink" Target="https://sosnovybor-ykt.ru/wp-content/uploads/&#1048;&#1085;&#1092;&#1086;&#1088;&#1084;&#1080;&#1088;&#1086;&#1074;&#1072;&#1085;&#1085;&#1086;&#1077;-&#1076;&#1086;&#1073;&#1088;&#1086;&#1074;&#1086;&#1083;&#1100;&#1085;&#1086;&#1077;-&#1089;&#1086;&#1075;&#1083;&#1072;&#1089;&#1080;&#1077;-&#1085;&#1072;-&#1087;&#1089;&#1080;&#1093;&#1086;&#1083;&#1086;&#1075;&#1080;&#1095;&#1077;&#1089;&#1082;&#1086;&#1077;-&#1089;&#1086;&#1087;&#1088;&#1086;&#1074;&#1086;&#1078;&#1076;&#1077;&#1085;&#1080;&#1077;-&#1091;&#1095;&#1072;&#1097;&#1077;&#1075;&#1086;&#1089;&#1103;-&#1074;-&#1043;&#1040;&#1059;-&#1044;&#1054;-&#1056;&#1057;-1.doc" TargetMode="External"/><Relationship Id="rId4" Type="http://schemas.openxmlformats.org/officeDocument/2006/relationships/hyperlink" Target="https://sosnovybor-ykt.ru/wp-content/uploads/&#1060;&#1054;&#1056;&#1052;&#1040;-&#1047;&#1040;&#1071;&#1042;&#1050;&#1048;-1.xlsx" TargetMode="External"/><Relationship Id="rId9" Type="http://schemas.openxmlformats.org/officeDocument/2006/relationships/hyperlink" Target="https://sosnovybor-ykt.ru/wp-content/uploads/&#1054;&#1090;&#1079;&#1099;&#1074;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snovybor-ykt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C09615-0AD9-B748-B122-649A52423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5724" y="2229984"/>
            <a:ext cx="8679915" cy="244919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Механизм набора детей и перечень документов для поступления в Центр</a:t>
            </a:r>
            <a:br>
              <a:rPr lang="ru-RU" b="1" dirty="0"/>
            </a:br>
            <a:r>
              <a:rPr lang="ru-RU" b="1" dirty="0"/>
              <a:t> «Сосновый бор»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173D5D3-F523-6C4C-B76E-2A433763F0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5724" y="4702484"/>
            <a:ext cx="8673427" cy="1298879"/>
          </a:xfrm>
        </p:spPr>
        <p:txBody>
          <a:bodyPr>
            <a:normAutofit/>
          </a:bodyPr>
          <a:lstStyle/>
          <a:p>
            <a:pPr algn="r"/>
            <a:r>
              <a:rPr lang="ru-RU" sz="1400" dirty="0"/>
              <a:t>Отдел реализации путевок, </a:t>
            </a:r>
          </a:p>
          <a:p>
            <a:pPr algn="r"/>
            <a:r>
              <a:rPr lang="ru-RU" sz="1400" dirty="0"/>
              <a:t>приема и размещения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D20562-2AFC-944F-9FDF-D7304D5E57CF}"/>
              </a:ext>
            </a:extLst>
          </p:cNvPr>
          <p:cNvSpPr txBox="1"/>
          <p:nvPr/>
        </p:nvSpPr>
        <p:spPr>
          <a:xfrm>
            <a:off x="1759236" y="1352144"/>
            <a:ext cx="8328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ГАУ ДО РС(Я) </a:t>
            </a:r>
            <a:r>
              <a:rPr lang="ru-RU" dirty="0" err="1">
                <a:solidFill>
                  <a:schemeClr val="bg1"/>
                </a:solidFill>
              </a:rPr>
              <a:t>ЦОиОД</a:t>
            </a:r>
            <a:r>
              <a:rPr lang="ru-RU" dirty="0">
                <a:solidFill>
                  <a:schemeClr val="bg1"/>
                </a:solidFill>
              </a:rPr>
              <a:t> «Сосновый бор»</a:t>
            </a:r>
          </a:p>
        </p:txBody>
      </p:sp>
    </p:spTree>
    <p:extLst>
      <p:ext uri="{BB962C8B-B14F-4D97-AF65-F5344CB8AC3E}">
        <p14:creationId xmlns:p14="http://schemas.microsoft.com/office/powerpoint/2010/main" val="2885406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59492D-C78A-5940-B160-B7FF099E1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путевок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E201F8-B055-0A43-8698-822CD22B5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Государственный контракт </a:t>
            </a:r>
            <a:r>
              <a:rPr lang="ru-RU" sz="2000" dirty="0"/>
              <a:t>– смены по 21 дню с организационным взносом</a:t>
            </a:r>
          </a:p>
          <a:p>
            <a:r>
              <a:rPr lang="ru-RU" sz="2000" b="1" dirty="0"/>
              <a:t>Государственное задание </a:t>
            </a:r>
            <a:r>
              <a:rPr lang="ru-RU" sz="2000" dirty="0"/>
              <a:t>- смены по 10, 14 дней бесплатно </a:t>
            </a:r>
          </a:p>
        </p:txBody>
      </p:sp>
    </p:spTree>
    <p:extLst>
      <p:ext uri="{BB962C8B-B14F-4D97-AF65-F5344CB8AC3E}">
        <p14:creationId xmlns:p14="http://schemas.microsoft.com/office/powerpoint/2010/main" val="1438664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B1BF19-4443-0B4C-B1CB-960460FDB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Смены осень 2020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A30F95-F436-304C-A004-0A682FB1B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4249" y="803186"/>
            <a:ext cx="6889530" cy="5248622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</a:rPr>
              <a:t>7.09 – 27.09   «Я инженер»</a:t>
            </a:r>
          </a:p>
          <a:p>
            <a:r>
              <a:rPr lang="ru-RU" sz="2800" dirty="0">
                <a:solidFill>
                  <a:srgbClr val="0070C0"/>
                </a:solidFill>
              </a:rPr>
              <a:t>15.10 – 4.11  «Цифровое поколение»</a:t>
            </a:r>
          </a:p>
          <a:p>
            <a:r>
              <a:rPr lang="ru-RU" sz="2800" dirty="0">
                <a:solidFill>
                  <a:srgbClr val="00B050"/>
                </a:solidFill>
              </a:rPr>
              <a:t>9.11 – 18.11 «</a:t>
            </a:r>
            <a:r>
              <a:rPr lang="en-US" sz="2800" dirty="0">
                <a:solidFill>
                  <a:srgbClr val="00B050"/>
                </a:solidFill>
              </a:rPr>
              <a:t>World Skills Russian Jn</a:t>
            </a:r>
            <a:r>
              <a:rPr lang="ru-RU" sz="2800" dirty="0">
                <a:solidFill>
                  <a:srgbClr val="00B050"/>
                </a:solidFill>
              </a:rPr>
              <a:t>»</a:t>
            </a:r>
          </a:p>
          <a:p>
            <a:r>
              <a:rPr lang="ru-RU" sz="2800" dirty="0">
                <a:solidFill>
                  <a:srgbClr val="00B050"/>
                </a:solidFill>
              </a:rPr>
              <a:t>23.11 – 2.12  «</a:t>
            </a:r>
            <a:r>
              <a:rPr lang="ru-RU" sz="2800" dirty="0" err="1">
                <a:solidFill>
                  <a:srgbClr val="00B050"/>
                </a:solidFill>
              </a:rPr>
              <a:t>Медиасмена</a:t>
            </a:r>
            <a:r>
              <a:rPr lang="ru-RU" sz="2800" dirty="0">
                <a:solidFill>
                  <a:srgbClr val="00B050"/>
                </a:solidFill>
              </a:rPr>
              <a:t>»</a:t>
            </a:r>
          </a:p>
          <a:p>
            <a:r>
              <a:rPr lang="ru-RU" sz="2800" dirty="0">
                <a:solidFill>
                  <a:srgbClr val="00B050"/>
                </a:solidFill>
              </a:rPr>
              <a:t>7.12 – 16.12   «Я-лидер»</a:t>
            </a:r>
          </a:p>
        </p:txBody>
      </p:sp>
    </p:spTree>
    <p:extLst>
      <p:ext uri="{BB962C8B-B14F-4D97-AF65-F5344CB8AC3E}">
        <p14:creationId xmlns:p14="http://schemas.microsoft.com/office/powerpoint/2010/main" val="3202298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E79614-A4EC-4E42-AD5D-6C4A0BA05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Документы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E76DE0-B0B8-6E42-A899-33FFD04FF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186" y="1686910"/>
            <a:ext cx="7141779" cy="5502166"/>
          </a:xfrm>
        </p:spPr>
        <p:txBody>
          <a:bodyPr>
            <a:normAutofit/>
          </a:bodyPr>
          <a:lstStyle/>
          <a:p>
            <a:pPr fontAlgn="base"/>
            <a:r>
              <a:rPr lang="ru-RU" dirty="0">
                <a:hlinkClick r:id="rId2"/>
              </a:rPr>
              <a:t>1) заявление</a:t>
            </a:r>
            <a:r>
              <a:rPr lang="ru-RU" dirty="0"/>
              <a:t> (нажмите на текст чтобы скачать)</a:t>
            </a:r>
          </a:p>
          <a:p>
            <a:pPr fontAlgn="base"/>
            <a:r>
              <a:rPr lang="ru-RU" dirty="0"/>
              <a:t>2) копию документа, удостоверяющего личность заявителя;</a:t>
            </a:r>
          </a:p>
          <a:p>
            <a:pPr fontAlgn="base"/>
            <a:r>
              <a:rPr lang="ru-RU" dirty="0"/>
              <a:t>3) копию свидетельства о рождении ребенка либо копию паспорта для ребенка, достигшего возраста 14 лет;</a:t>
            </a:r>
          </a:p>
          <a:p>
            <a:pPr fontAlgn="base"/>
            <a:r>
              <a:rPr lang="ru-RU" dirty="0"/>
              <a:t>4) справку о составе семьи;</a:t>
            </a:r>
          </a:p>
          <a:p>
            <a:pPr fontAlgn="base"/>
            <a:r>
              <a:rPr lang="ru-RU" dirty="0"/>
              <a:t>5) справку о размере заработной платы родителей (законных представителей) либо документ, подтверждающий отсутствие дохода;</a:t>
            </a:r>
          </a:p>
          <a:p>
            <a:pPr fontAlgn="base"/>
            <a:r>
              <a:rPr lang="ru-RU" dirty="0">
                <a:hlinkClick r:id="rId3"/>
              </a:rPr>
              <a:t>6) медицинскую справку</a:t>
            </a:r>
            <a:r>
              <a:rPr lang="ru-RU" dirty="0"/>
              <a:t> для получения путевки (форма 070/у-04) , выдаваемую лечебно-профилактическим учреждением по месту жительства.</a:t>
            </a:r>
          </a:p>
          <a:p>
            <a:pPr fontAlgn="base"/>
            <a:r>
              <a:rPr lang="ru-RU" dirty="0">
                <a:hlinkClick r:id="rId3"/>
              </a:rPr>
              <a:t>форма 070</a:t>
            </a:r>
            <a:endParaRPr lang="ru-RU" dirty="0"/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389854-3589-C844-B6CF-CB57F92D8DE8}"/>
              </a:ext>
            </a:extLst>
          </p:cNvPr>
          <p:cNvSpPr txBox="1"/>
          <p:nvPr/>
        </p:nvSpPr>
        <p:spPr>
          <a:xfrm>
            <a:off x="2685416" y="155505"/>
            <a:ext cx="81350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в соответствии п.2.6. “Административного регламента по предоставлению гос. услуги “Выдача направлений в организации отдыха детей и их оздоровления”) </a:t>
            </a:r>
            <a:r>
              <a:rPr lang="ru-RU" dirty="0"/>
              <a:t>Приказ МО РС(Я) №01-16/1609 от 13.04.2015г.) необходимо предоставить следующие документы: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B482E5-575D-924E-975D-DD1E22B34DD0}"/>
              </a:ext>
            </a:extLst>
          </p:cNvPr>
          <p:cNvSpPr txBox="1"/>
          <p:nvPr/>
        </p:nvSpPr>
        <p:spPr>
          <a:xfrm>
            <a:off x="475823" y="5659820"/>
            <a:ext cx="40985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1"/>
                </a:solidFill>
              </a:rPr>
              <a:t>!!!НАРОЧНО ЗА 2 НЕДЕЛИ ДО СМЕНЫ!!!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6491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3B2364-281F-5747-B420-D014F5EA3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Документы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D826CD-D7C2-7546-A719-9C3B790E6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472967"/>
            <a:ext cx="6579567" cy="6040506"/>
          </a:xfrm>
        </p:spPr>
        <p:txBody>
          <a:bodyPr/>
          <a:lstStyle/>
          <a:p>
            <a:pPr fontAlgn="base"/>
            <a:r>
              <a:rPr lang="ru-RU" dirty="0">
                <a:hlinkClick r:id="rId2"/>
              </a:rPr>
              <a:t>Санаторно-курортная карта. (Форма 076/у-04)</a:t>
            </a:r>
            <a:endParaRPr lang="ru-RU" dirty="0"/>
          </a:p>
          <a:p>
            <a:pPr fontAlgn="base"/>
            <a:r>
              <a:rPr lang="ru-RU" dirty="0"/>
              <a:t>Копии – </a:t>
            </a:r>
            <a:r>
              <a:rPr lang="ru-RU" dirty="0" err="1"/>
              <a:t>Мед.полис</a:t>
            </a:r>
            <a:r>
              <a:rPr lang="ru-RU" dirty="0"/>
              <a:t>, СНИЛС, сертификат о прививках, справка СЭС, все анализы</a:t>
            </a:r>
          </a:p>
          <a:p>
            <a:pPr fontAlgn="base"/>
            <a:r>
              <a:rPr lang="ru-RU" dirty="0">
                <a:hlinkClick r:id="rId3"/>
              </a:rPr>
              <a:t>Договор</a:t>
            </a:r>
            <a:r>
              <a:rPr lang="ru-RU" dirty="0"/>
              <a:t> на период пребывания на 21 день</a:t>
            </a:r>
          </a:p>
          <a:p>
            <a:pPr fontAlgn="base"/>
            <a:r>
              <a:rPr lang="ru-RU" dirty="0">
                <a:hlinkClick r:id="rId4"/>
              </a:rPr>
              <a:t>Типовой договор на орг.взнос</a:t>
            </a:r>
            <a:endParaRPr lang="ru-RU" dirty="0"/>
          </a:p>
          <a:p>
            <a:pPr fontAlgn="base"/>
            <a:r>
              <a:rPr lang="ru-RU" dirty="0">
                <a:hlinkClick r:id="rId5"/>
              </a:rPr>
              <a:t>ФОРМА ЗАЯВКИ</a:t>
            </a:r>
            <a:endParaRPr lang="ru-RU" dirty="0"/>
          </a:p>
          <a:p>
            <a:pPr fontAlgn="base"/>
            <a:r>
              <a:rPr lang="ru-RU" dirty="0">
                <a:hlinkClick r:id="rId6"/>
              </a:rPr>
              <a:t>Информиров согласие на ЛФК и массаж</a:t>
            </a:r>
            <a:endParaRPr lang="ru-RU" dirty="0"/>
          </a:p>
          <a:p>
            <a:pPr fontAlgn="base"/>
            <a:r>
              <a:rPr lang="ru-RU" dirty="0">
                <a:hlinkClick r:id="rId7"/>
              </a:rPr>
              <a:t>Информированное добровольное согласие на медвмешательства</a:t>
            </a:r>
            <a:r>
              <a:rPr lang="ru-RU" dirty="0"/>
              <a:t> или </a:t>
            </a:r>
            <a:r>
              <a:rPr lang="ru-RU" dirty="0">
                <a:hlinkClick r:id="rId8"/>
              </a:rPr>
              <a:t>отказ</a:t>
            </a:r>
            <a:endParaRPr lang="ru-RU" dirty="0"/>
          </a:p>
          <a:p>
            <a:pPr fontAlgn="base"/>
            <a:r>
              <a:rPr lang="ru-RU" dirty="0">
                <a:hlinkClick r:id="rId9"/>
              </a:rPr>
              <a:t>Согласие на обработку персональных данных</a:t>
            </a:r>
            <a:r>
              <a:rPr lang="ru-RU" dirty="0"/>
              <a:t> или </a:t>
            </a:r>
            <a:r>
              <a:rPr lang="ru-RU" dirty="0">
                <a:hlinkClick r:id="rId10"/>
              </a:rPr>
              <a:t>отказ</a:t>
            </a:r>
            <a:endParaRPr lang="ru-RU" dirty="0"/>
          </a:p>
          <a:p>
            <a:pPr fontAlgn="base"/>
            <a:r>
              <a:rPr lang="ru-RU" dirty="0">
                <a:hlinkClick r:id="rId9"/>
              </a:rPr>
              <a:t>С</a:t>
            </a:r>
            <a:r>
              <a:rPr lang="ru-RU" dirty="0">
                <a:hlinkClick r:id="rId11"/>
              </a:rPr>
              <a:t>огласие на психологическое сопровождение</a:t>
            </a:r>
            <a:endParaRPr lang="ru-RU" dirty="0"/>
          </a:p>
          <a:p>
            <a:pPr fontAlgn="base"/>
            <a:r>
              <a:rPr lang="ru-RU" dirty="0">
                <a:hlinkClick r:id="rId12"/>
              </a:rPr>
              <a:t>Согласие на размещение фотографий</a:t>
            </a:r>
            <a:endParaRPr lang="ru-RU" dirty="0"/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9ACCA9-2812-D94B-8819-E52C19D2BFF6}"/>
              </a:ext>
            </a:extLst>
          </p:cNvPr>
          <p:cNvSpPr txBox="1"/>
          <p:nvPr/>
        </p:nvSpPr>
        <p:spPr>
          <a:xfrm>
            <a:off x="630904" y="5590143"/>
            <a:ext cx="40144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schemeClr val="accent1"/>
                </a:solidFill>
              </a:rPr>
              <a:t>!!!ПРИ ЗАЕЗДЕ РАСПЕЧАТАННЫМИ</a:t>
            </a:r>
          </a:p>
          <a:p>
            <a:pPr algn="ctr"/>
            <a:r>
              <a:rPr lang="ru-RU" b="1" dirty="0">
                <a:solidFill>
                  <a:schemeClr val="accent1"/>
                </a:solidFill>
              </a:rPr>
              <a:t> И ЗАПОЛНЕННЫМИ!!!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1815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7056D2-84DF-4149-A44A-37149F2F8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Документы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D8FBA0-1CF1-B541-BB55-5845A11DF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496" y="1390783"/>
            <a:ext cx="6928766" cy="5282304"/>
          </a:xfrm>
        </p:spPr>
        <p:txBody>
          <a:bodyPr/>
          <a:lstStyle/>
          <a:p>
            <a:pPr fontAlgn="base"/>
            <a:r>
              <a:rPr lang="ru-RU" dirty="0">
                <a:hlinkClick r:id="rId2"/>
              </a:rPr>
              <a:t>Санаторно-курортная карта. (Форма 076/у-04)</a:t>
            </a:r>
            <a:r>
              <a:rPr lang="ru-RU" dirty="0"/>
              <a:t> (Копии – </a:t>
            </a:r>
            <a:r>
              <a:rPr lang="ru-RU" dirty="0" err="1"/>
              <a:t>Мед.полис</a:t>
            </a:r>
            <a:r>
              <a:rPr lang="ru-RU" dirty="0"/>
              <a:t>, СНИЛС, сертификат о прививках, справка СЭС, все анализы)</a:t>
            </a:r>
          </a:p>
          <a:p>
            <a:pPr fontAlgn="base"/>
            <a:r>
              <a:rPr lang="ru-RU" dirty="0">
                <a:hlinkClick r:id="rId3"/>
              </a:rPr>
              <a:t>Договор на период пребывания на 14</a:t>
            </a:r>
            <a:r>
              <a:rPr lang="ru-RU" dirty="0"/>
              <a:t> дней</a:t>
            </a:r>
          </a:p>
          <a:p>
            <a:pPr fontAlgn="base"/>
            <a:r>
              <a:rPr lang="ru-RU" dirty="0">
                <a:hlinkClick r:id="rId4"/>
              </a:rPr>
              <a:t>ФОРМА ЗАЯВКИ</a:t>
            </a:r>
            <a:endParaRPr lang="ru-RU" dirty="0"/>
          </a:p>
          <a:p>
            <a:pPr fontAlgn="base"/>
            <a:r>
              <a:rPr lang="ru-RU" dirty="0">
                <a:hlinkClick r:id="rId5"/>
              </a:rPr>
              <a:t>Информиров согласие на ЛФК и массаж</a:t>
            </a:r>
            <a:endParaRPr lang="ru-RU" dirty="0"/>
          </a:p>
          <a:p>
            <a:pPr fontAlgn="base"/>
            <a:r>
              <a:rPr lang="ru-RU" dirty="0">
                <a:hlinkClick r:id="rId6"/>
              </a:rPr>
              <a:t>Информированное добровольное согласие на медвмешательства</a:t>
            </a:r>
            <a:r>
              <a:rPr lang="ru-RU" dirty="0"/>
              <a:t> или </a:t>
            </a:r>
            <a:r>
              <a:rPr lang="ru-RU" dirty="0">
                <a:hlinkClick r:id="rId7"/>
              </a:rPr>
              <a:t>отказ</a:t>
            </a:r>
            <a:endParaRPr lang="ru-RU" dirty="0"/>
          </a:p>
          <a:p>
            <a:pPr fontAlgn="base"/>
            <a:r>
              <a:rPr lang="ru-RU" dirty="0">
                <a:hlinkClick r:id="rId8"/>
              </a:rPr>
              <a:t>Согласие на обработку персональных данных</a:t>
            </a:r>
            <a:r>
              <a:rPr lang="ru-RU" dirty="0"/>
              <a:t> или </a:t>
            </a:r>
            <a:r>
              <a:rPr lang="ru-RU" dirty="0">
                <a:hlinkClick r:id="rId9"/>
              </a:rPr>
              <a:t>отказ</a:t>
            </a:r>
            <a:endParaRPr lang="ru-RU" dirty="0"/>
          </a:p>
          <a:p>
            <a:pPr fontAlgn="base"/>
            <a:r>
              <a:rPr lang="ru-RU" dirty="0">
                <a:hlinkClick r:id="rId8"/>
              </a:rPr>
              <a:t>С</a:t>
            </a:r>
            <a:r>
              <a:rPr lang="ru-RU" dirty="0">
                <a:hlinkClick r:id="rId10"/>
              </a:rPr>
              <a:t>огласие на психологическое сопровождение</a:t>
            </a:r>
            <a:endParaRPr lang="ru-RU" dirty="0"/>
          </a:p>
          <a:p>
            <a:pPr fontAlgn="base"/>
            <a:r>
              <a:rPr lang="ru-RU" dirty="0">
                <a:hlinkClick r:id="rId11"/>
              </a:rPr>
              <a:t>Согласие на размещение фотографий</a:t>
            </a:r>
            <a:endParaRPr lang="ru-RU" dirty="0"/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B47700-3D34-C546-B45F-B0EF1354F292}"/>
              </a:ext>
            </a:extLst>
          </p:cNvPr>
          <p:cNvSpPr txBox="1"/>
          <p:nvPr/>
        </p:nvSpPr>
        <p:spPr>
          <a:xfrm>
            <a:off x="738595" y="5470634"/>
            <a:ext cx="40144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schemeClr val="accent1"/>
                </a:solidFill>
              </a:rPr>
              <a:t>!!!ПРИ ЗАЕЗДЕ РАСПЕЧАТАННЫМИ</a:t>
            </a:r>
          </a:p>
          <a:p>
            <a:pPr algn="ctr"/>
            <a:r>
              <a:rPr lang="ru-RU" b="1" dirty="0">
                <a:solidFill>
                  <a:schemeClr val="accent1"/>
                </a:solidFill>
              </a:rPr>
              <a:t> И ЗАПОЛНЕННЫМИ!!!</a:t>
            </a:r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7C0BE7-D1C2-2C4F-96B4-5093EAFCD55D}"/>
              </a:ext>
            </a:extLst>
          </p:cNvPr>
          <p:cNvSpPr txBox="1"/>
          <p:nvPr/>
        </p:nvSpPr>
        <p:spPr>
          <a:xfrm>
            <a:off x="3544884" y="114351"/>
            <a:ext cx="510223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/>
              <a:t>Перечень документов по ГЗ </a:t>
            </a:r>
          </a:p>
          <a:p>
            <a:pPr algn="ctr"/>
            <a:r>
              <a:rPr lang="ru-RU" sz="2800" b="1" dirty="0"/>
              <a:t>на 10, 14 дней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32407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F40E76-E4E2-8643-ACFF-E7FF78DC4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Набор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64A1D1-137C-5743-8050-556E9A5D8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494" y="1828798"/>
            <a:ext cx="6281873" cy="2283849"/>
          </a:xfrm>
        </p:spPr>
        <p:txBody>
          <a:bodyPr>
            <a:normAutofit/>
          </a:bodyPr>
          <a:lstStyle/>
          <a:p>
            <a:r>
              <a:rPr lang="ru-RU" sz="2800" dirty="0"/>
              <a:t>Через управление образования МР </a:t>
            </a:r>
          </a:p>
          <a:p>
            <a:r>
              <a:rPr lang="ru-RU" sz="2800" dirty="0"/>
              <a:t>Тематические партнеры</a:t>
            </a:r>
          </a:p>
          <a:p>
            <a:r>
              <a:rPr lang="ru-RU" sz="2800" dirty="0"/>
              <a:t>Запись через сайт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A3B7FD-2257-7A49-996B-87C9AF2F8A3A}"/>
              </a:ext>
            </a:extLst>
          </p:cNvPr>
          <p:cNvSpPr txBox="1"/>
          <p:nvPr/>
        </p:nvSpPr>
        <p:spPr>
          <a:xfrm>
            <a:off x="6596970" y="1099120"/>
            <a:ext cx="313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Стандартная</a:t>
            </a:r>
            <a:r>
              <a:rPr lang="ru-RU" sz="2000" b="1" dirty="0"/>
              <a:t> </a:t>
            </a:r>
            <a:r>
              <a:rPr lang="ru-RU" sz="2400" b="1" dirty="0"/>
              <a:t>форма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922580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D20562-2AFC-944F-9FDF-D7304D5E57CF}"/>
              </a:ext>
            </a:extLst>
          </p:cNvPr>
          <p:cNvSpPr txBox="1"/>
          <p:nvPr/>
        </p:nvSpPr>
        <p:spPr>
          <a:xfrm>
            <a:off x="1759236" y="1336759"/>
            <a:ext cx="8328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</a:rPr>
              <a:t>Спасибо за внимание !</a:t>
            </a:r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0DE711CD-16BB-9B4D-95B1-46512B2540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2849" y="4936467"/>
            <a:ext cx="8673427" cy="3307319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79B1A7-DDEF-7541-95F6-0EFBCC707F26}"/>
              </a:ext>
            </a:extLst>
          </p:cNvPr>
          <p:cNvSpPr txBox="1"/>
          <p:nvPr/>
        </p:nvSpPr>
        <p:spPr>
          <a:xfrm>
            <a:off x="2276595" y="2351144"/>
            <a:ext cx="72936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bg1"/>
                </a:solidFill>
              </a:rPr>
              <a:t>Адрес                          677008, Республика Саха (Якутия), г Якутск, 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                                             </a:t>
            </a:r>
            <a:r>
              <a:rPr lang="ru-RU" dirty="0" err="1">
                <a:solidFill>
                  <a:schemeClr val="bg1"/>
                </a:solidFill>
              </a:rPr>
              <a:t>Сергеляхское</a:t>
            </a:r>
            <a:r>
              <a:rPr lang="ru-RU" dirty="0">
                <a:solidFill>
                  <a:schemeClr val="bg1"/>
                </a:solidFill>
              </a:rPr>
              <a:t> шоссе 12 км</a:t>
            </a:r>
          </a:p>
          <a:p>
            <a:r>
              <a:rPr lang="ru-RU" dirty="0">
                <a:solidFill>
                  <a:schemeClr val="bg1"/>
                </a:solidFill>
              </a:rPr>
              <a:t> </a:t>
            </a:r>
          </a:p>
          <a:p>
            <a:pPr algn="r"/>
            <a:r>
              <a:rPr lang="ru-RU" dirty="0">
                <a:solidFill>
                  <a:schemeClr val="bg1"/>
                </a:solidFill>
              </a:rPr>
              <a:t>  Контакты                                                                   +7(924)868-70-11</a:t>
            </a:r>
          </a:p>
          <a:p>
            <a:pPr algn="r"/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   </a:t>
            </a:r>
            <a:r>
              <a:rPr lang="en-US" dirty="0">
                <a:solidFill>
                  <a:schemeClr val="bg1"/>
                </a:solidFill>
              </a:rPr>
              <a:t>    </a:t>
            </a:r>
            <a:r>
              <a:rPr lang="ru-RU" dirty="0">
                <a:solidFill>
                  <a:schemeClr val="bg1"/>
                </a:solidFill>
              </a:rPr>
              <a:t>Сайт                                               </a:t>
            </a:r>
            <a:r>
              <a:rPr lang="en-US" dirty="0">
                <a:solidFill>
                  <a:schemeClr val="bg1"/>
                </a:solidFill>
              </a:rPr>
              <a:t>    </a:t>
            </a:r>
            <a:r>
              <a:rPr lang="ru-RU" dirty="0">
                <a:solidFill>
                  <a:schemeClr val="bg1"/>
                </a:solidFill>
              </a:rPr>
              <a:t>             </a:t>
            </a:r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www.sosnovybor-ykt.ru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       E-mail                                                                    </a:t>
            </a:r>
            <a:r>
              <a:rPr lang="en-US" dirty="0" err="1">
                <a:solidFill>
                  <a:schemeClr val="bg1"/>
                </a:solidFill>
              </a:rPr>
              <a:t>zayavki_sb@mail.ru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B3346F-6060-A249-89F7-20A5D0B84F5B}"/>
              </a:ext>
            </a:extLst>
          </p:cNvPr>
          <p:cNvSpPr txBox="1"/>
          <p:nvPr/>
        </p:nvSpPr>
        <p:spPr>
          <a:xfrm>
            <a:off x="11918731" y="56125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77601"/>
      </p:ext>
    </p:extLst>
  </p:cSld>
  <p:clrMapOvr>
    <a:masterClrMapping/>
  </p:clrMapOvr>
</p:sld>
</file>

<file path=ppt/theme/theme1.xml><?xml version="1.0" encoding="utf-8"?>
<a:theme xmlns:a="http://schemas.openxmlformats.org/drawingml/2006/main" name="Атлас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Атлас</Template>
  <TotalTime>1422</TotalTime>
  <Words>445</Words>
  <Application>Microsoft Macintosh PowerPoint</Application>
  <PresentationFormat>Широкоэкранный</PresentationFormat>
  <Paragraphs>68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Calibri Light</vt:lpstr>
      <vt:lpstr>Rockwell</vt:lpstr>
      <vt:lpstr>Wingdings</vt:lpstr>
      <vt:lpstr>Атлас</vt:lpstr>
      <vt:lpstr>Механизм набора детей и перечень документов для поступления в Центр  «Сосновый бор»</vt:lpstr>
      <vt:lpstr>Виды путевок</vt:lpstr>
      <vt:lpstr>Смены осень 2020</vt:lpstr>
      <vt:lpstr>Документы</vt:lpstr>
      <vt:lpstr>Документы</vt:lpstr>
      <vt:lpstr>Документы</vt:lpstr>
      <vt:lpstr>Набор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Microsoft Office User</cp:lastModifiedBy>
  <cp:revision>7</cp:revision>
  <dcterms:created xsi:type="dcterms:W3CDTF">2020-08-20T00:43:52Z</dcterms:created>
  <dcterms:modified xsi:type="dcterms:W3CDTF">2020-08-21T00:26:42Z</dcterms:modified>
</cp:coreProperties>
</file>