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874" r:id="rId2"/>
  </p:sldMasterIdLst>
  <p:sldIdLst>
    <p:sldId id="256" r:id="rId3"/>
    <p:sldId id="261" r:id="rId4"/>
    <p:sldId id="259" r:id="rId5"/>
    <p:sldId id="270" r:id="rId6"/>
    <p:sldId id="260" r:id="rId7"/>
    <p:sldId id="262" r:id="rId8"/>
    <p:sldId id="263" r:id="rId9"/>
    <p:sldId id="269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>
      <p:cViewPr varScale="1">
        <p:scale>
          <a:sx n="81" d="100"/>
          <a:sy n="81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22B3-4ACA-44C4-AB25-F7747C1E4AF9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AAA3-9FD8-40E3-BCCF-6607D6D1D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2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8928-F928-434D-BD6A-06616D3ADA2E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CAE4-769C-4FFB-8981-83C599431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0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3F41-32AE-45CA-87F8-D66B77776E5F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5717-E04F-45F3-AA08-6A778E351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3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5723-D76A-41CE-AFD3-10AD89874615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AC0E-458E-4349-82A2-122EA8767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9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D14A-F123-4368-BD9A-90585C9CD707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6C02-8DA7-4528-ADEC-5F4B02108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6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6DD8-D818-48F7-8945-F6B3F057656C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A43F-8DE5-4732-8287-CFDDC8DC7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5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2B01-B82C-46BB-891D-32390B35495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D2E5-40AF-416B-960B-704951EC2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3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5F36-C9CD-4F9B-9D5C-7F17388C08D4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0218-CCD6-4A32-A88F-6215E3A4F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6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3B40-62C9-4948-B522-310982ACFD4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0382-FBFC-458F-B38D-789CA5461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9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D093-C876-4B63-9B6A-B390767D567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1FCD-6452-4FDC-AF12-C3DDD3EC3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5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83FF-95A6-4778-8F00-FCAFB58225CD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42B2-3B48-4602-B29E-8FABD4935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F6F1-F50E-4EAE-85BD-4DCC5A0E13A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8D9C-BD45-402B-B556-D6797157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3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954E-6F24-438E-92C8-61EF10939683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8EB5-64EE-4DB9-8EFB-2A4BAB412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25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E74B-5689-4448-B7F8-C3FDF5F9B135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7760-9A4D-4247-8699-4B41E6394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57F1-E4C6-4E5E-9245-4A48F29A9BA7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6A29-EC44-408E-ACA7-3525B1FEF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36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8000"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ru-RU" sz="800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A2C4-28C7-436F-8C6F-5B61AADF9E19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ACA0D-A141-4AA3-A539-15D66A58C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09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70DE-754E-411B-BE64-93FDEB90CE8B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D6DD-5BDB-4C3B-AF38-BCC7E4505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32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8000"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ru-RU" sz="800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B498-7182-41B1-B7F0-D3FBB6C0B474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A6FF-D213-4CB7-BB77-A5584360C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18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58DF-8DFE-4211-A012-1FDCB36DF2B6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685D-6EFA-4AB4-80C0-AB2B6D458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94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474A-839E-4722-BF23-C710B14A7807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344A-4276-41F7-B0CB-4BB2BE9E4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8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14BF-1925-4A4C-AC5B-5C631481C2AE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7B65-04AC-4325-B872-447C78B20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7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6440-8D01-436E-981B-450BCF75A0A2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1E549-1410-48E1-9416-C094598D0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9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F703-FD34-4AEA-8EDF-00FE81344738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8158-937A-451C-939D-543390D65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0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4BFB-9DB0-4E17-A068-1F2A386A953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5AD6-F1F4-4C21-81B4-4E3B882B5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3DE6-59CA-4FE6-921F-261E3A2C3ED0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A315-F95F-43C4-AFD3-EEFE75B23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F5F8-DD0C-4F3E-8251-1006EA8A8FC7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34BA-9BAA-44A5-B0D6-0E1492600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FED3-D9A5-42B4-A707-A52C407954BC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F5FC-F2D5-4CAD-88F5-3A53679C5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3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20C2-E785-45E2-9338-3BF71AD267B2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C5AE-B3EF-4DBF-8E3D-9FE4E84A7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4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E658E9-5624-48CA-AF59-4CA2D7611632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7ED48F-453D-4FD6-AA20-1389F55E8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20" r:id="rId9"/>
    <p:sldLayoutId id="2147483905" r:id="rId10"/>
    <p:sldLayoutId id="214748390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36516B2-78E7-4E1B-BF0B-D3274F2A5EF2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05FF0E5-069A-47AD-A8C3-9F2C3854B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22" r:id="rId9"/>
    <p:sldLayoutId id="2147483914" r:id="rId10"/>
    <p:sldLayoutId id="2147483915" r:id="rId11"/>
    <p:sldLayoutId id="2147483923" r:id="rId12"/>
    <p:sldLayoutId id="2147483916" r:id="rId13"/>
    <p:sldLayoutId id="2147483924" r:id="rId14"/>
    <p:sldLayoutId id="2147483917" r:id="rId15"/>
    <p:sldLayoutId id="2147483918" r:id="rId16"/>
    <p:sldLayoutId id="2147483919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86" y="759451"/>
            <a:ext cx="3495153" cy="4881328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2003425" y="739775"/>
            <a:ext cx="8629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latin typeface="Century Gothic" panose="020B0502020202020204" pitchFamily="34" charset="0"/>
              </a:rPr>
              <a:t>ГАУ ДО РС(Я) ЦО и ОД «Сосновый бор</a:t>
            </a:r>
            <a:r>
              <a:rPr lang="ru-RU" altLang="ru-RU" sz="3200" dirty="0" smtClean="0">
                <a:latin typeface="Century Gothic" panose="020B0502020202020204" pitchFamily="34" charset="0"/>
              </a:rPr>
              <a:t>»</a:t>
            </a:r>
          </a:p>
          <a:p>
            <a:pPr algn="ctr" eaLnBrk="1" hangingPunct="1"/>
            <a:r>
              <a:rPr lang="ru-RU" altLang="ru-RU" sz="3200" dirty="0" smtClean="0">
                <a:latin typeface="Century Gothic" panose="020B0502020202020204" pitchFamily="34" charset="0"/>
              </a:rPr>
              <a:t>Национальный зал «Ту</a:t>
            </a:r>
            <a:r>
              <a:rPr lang="en-US" altLang="ru-RU" sz="3200" dirty="0" smtClean="0">
                <a:latin typeface="Century Gothic" panose="020B0502020202020204" pitchFamily="34" charset="0"/>
              </a:rPr>
              <a:t>h</a:t>
            </a:r>
            <a:r>
              <a:rPr lang="ru-RU" altLang="ru-RU" sz="3200" dirty="0" err="1" smtClean="0">
                <a:latin typeface="Century Gothic" panose="020B0502020202020204" pitchFamily="34" charset="0"/>
              </a:rPr>
              <a:t>улгэ</a:t>
            </a:r>
            <a:r>
              <a:rPr lang="ru-RU" altLang="ru-RU" sz="3200" dirty="0" smtClean="0">
                <a:latin typeface="Century Gothic" panose="020B0502020202020204" pitchFamily="34" charset="0"/>
              </a:rPr>
              <a:t>»</a:t>
            </a:r>
          </a:p>
          <a:p>
            <a:pPr eaLnBrk="1" hangingPunct="1"/>
            <a:endParaRPr lang="ru-RU" altLang="ru-RU" sz="3200" dirty="0">
              <a:latin typeface="Century Gothic" panose="020B0502020202020204" pitchFamily="34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1612899" y="4841875"/>
            <a:ext cx="95855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Century Gothic" panose="020B0502020202020204" pitchFamily="34" charset="0"/>
              </a:rPr>
              <a:t>  </a:t>
            </a:r>
            <a:r>
              <a:rPr lang="ru-RU" sz="3600" dirty="0" smtClean="0"/>
              <a:t>Приготовление  горячего завтрака поварами</a:t>
            </a:r>
            <a:r>
              <a:rPr lang="ru-RU" altLang="ru-RU" sz="3600" dirty="0" smtClean="0">
                <a:latin typeface="Century Gothic" panose="020B0502020202020204" pitchFamily="34" charset="0"/>
              </a:rPr>
              <a:t> </a:t>
            </a:r>
            <a:endParaRPr lang="ru-RU" altLang="ru-RU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-129918"/>
            <a:ext cx="12480748" cy="708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63550" y="265113"/>
            <a:ext cx="11291888" cy="15065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4400" b="1" cap="none" smtClean="0">
                <a:ln>
                  <a:noFill/>
                </a:ln>
              </a:rPr>
              <a:t>Благодарим за внимание!</a:t>
            </a:r>
            <a:endParaRPr lang="ru-RU" altLang="ru-RU" sz="4400" b="1" cap="none" dirty="0" smtClean="0">
              <a:ln>
                <a:noFill/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-490330"/>
            <a:ext cx="2872468" cy="392264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6" name="Picture 5" descr="qhOqaYYJ5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700213"/>
            <a:ext cx="6329363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104775"/>
            <a:ext cx="12436475" cy="70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63" y="825098"/>
            <a:ext cx="6262851" cy="4918055"/>
          </a:xfrm>
        </p:spPr>
        <p:txBody>
          <a:bodyPr/>
          <a:lstStyle/>
          <a:p>
            <a:pPr algn="just" eaLnBrk="1" hangingPunct="1"/>
            <a: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Государственное автономное учреждение дополнительного образования Республики Саха (Якутия) Центр отдыха и оздоровления детей «Сосновый бор» является единственным в Республике Саха (Якутия) учреждением, обеспечивающим круглогодичный отдых и оздоровление детей.</a:t>
            </a:r>
          </a:p>
          <a:p>
            <a:pPr algn="just"/>
            <a: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деятельности Центра: сохранение и укрепление здоровья детей Крайнего Севера. </a:t>
            </a:r>
          </a:p>
          <a:p>
            <a:pPr algn="just"/>
            <a: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 организация рационального питания школьников, культуры питания и популяризация национальных блюд.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aria\Desktop\СБ\IMG_8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4" y="973777"/>
            <a:ext cx="4798460" cy="307037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03" y="-116428"/>
            <a:ext cx="12456996" cy="707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5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4329113"/>
            <a:ext cx="22018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95003"/>
            <a:ext cx="12419268" cy="705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764" y="643914"/>
            <a:ext cx="46432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Центр работает по согласованному Управлением </a:t>
            </a:r>
            <a:r>
              <a:rPr lang="ru-RU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Роспотребнадзора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Республики Саха (Якутия) 21-дневному меню. </a:t>
            </a:r>
          </a:p>
          <a:p>
            <a:pPr algn="just"/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Меню у нас является правильным, сбалансированным и разнообразным. </a:t>
            </a:r>
          </a:p>
          <a:p>
            <a:pPr algn="just"/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Организовано 5-разовое питание: 9:00-завтрак, 13:00-обед, 16:00-полдник, 18:00-ужин, 20:00-поздний ужин. Ежедневно вывешивается меню с указанием нормы выхода блюд и их калорийностью. </a:t>
            </a:r>
            <a:endParaRPr lang="ru-RU" sz="2200" b="1" dirty="0"/>
          </a:p>
        </p:txBody>
      </p:sp>
      <p:pic>
        <p:nvPicPr>
          <p:cNvPr id="5" name="Picture 4" descr="image142265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55" y="643914"/>
            <a:ext cx="6291745" cy="41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6187044" y="522802"/>
            <a:ext cx="5498275" cy="633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sz="2800" b="1" dirty="0" smtClean="0">
                <a:solidFill>
                  <a:schemeClr val="tx1"/>
                </a:solidFill>
              </a:rPr>
              <a:t>О завтраках</a:t>
            </a:r>
          </a:p>
          <a:p>
            <a:pPr algn="just" eaLnBrk="1" hangingPunct="1"/>
            <a:r>
              <a:rPr lang="ru-RU" sz="2800" b="1" dirty="0" smtClean="0">
                <a:solidFill>
                  <a:schemeClr val="tx1"/>
                </a:solidFill>
              </a:rPr>
              <a:t>Завтрак очень важен для школьников. </a:t>
            </a:r>
            <a:r>
              <a:rPr lang="ru-RU" sz="2800" b="1" dirty="0">
                <a:solidFill>
                  <a:schemeClr val="tx1"/>
                </a:solidFill>
              </a:rPr>
              <a:t>Д</a:t>
            </a:r>
            <a:r>
              <a:rPr lang="ru-RU" sz="2800" b="1" dirty="0" smtClean="0">
                <a:solidFill>
                  <a:schemeClr val="tx1"/>
                </a:solidFill>
              </a:rPr>
              <a:t>ети, которые регулярно и правильно завтракают, проявляют себя на занятиях, лучше воспринимают информацию и достигают более высоких результатов, обеспечивая себя необходимой энергией на целый день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ru-RU" dirty="0" smtClean="0"/>
          </a:p>
          <a:p>
            <a:pPr eaLnBrk="1" hangingPunct="1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0" y="1101580"/>
            <a:ext cx="5415149" cy="4289817"/>
          </a:xfrm>
          <a:prstGeom prst="rect">
            <a:avLst/>
          </a:prstGeom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6" y="-142504"/>
            <a:ext cx="12502911" cy="710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38" y="4329113"/>
            <a:ext cx="22018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101873"/>
            <a:ext cx="12431362" cy="70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 bwMode="auto">
          <a:xfrm>
            <a:off x="7635834" y="1690688"/>
            <a:ext cx="3898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Каша «Дружба»</a:t>
            </a:r>
          </a:p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Вареники с маслом</a:t>
            </a:r>
          </a:p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Йогурт</a:t>
            </a:r>
          </a:p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Чай</a:t>
            </a:r>
          </a:p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Хлеб пшеничный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3" y="742898"/>
            <a:ext cx="6838950" cy="45593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35834" y="498764"/>
            <a:ext cx="3717966" cy="11919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u="sng" dirty="0" smtClean="0"/>
              <a:t>Меню: завтрак 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357186" y="310696"/>
            <a:ext cx="1165701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Все дети обеспечены горячим завтраком. Дружный коллектив Национального зала «Т</a:t>
            </a:r>
            <a:r>
              <a:rPr lang="en-US" sz="2400" b="1" dirty="0" err="1" smtClean="0">
                <a:solidFill>
                  <a:schemeClr val="tx1"/>
                </a:solidFill>
              </a:rPr>
              <a:t>yhy</a:t>
            </a:r>
            <a:r>
              <a:rPr lang="ru-RU" sz="2400" b="1" dirty="0" err="1" smtClean="0">
                <a:solidFill>
                  <a:schemeClr val="tx1"/>
                </a:solidFill>
              </a:rPr>
              <a:t>лгэ</a:t>
            </a:r>
            <a:r>
              <a:rPr lang="ru-RU" sz="2400" b="1" dirty="0" smtClean="0">
                <a:solidFill>
                  <a:schemeClr val="tx1"/>
                </a:solidFill>
              </a:rPr>
              <a:t>» встречают наших детей в уютном обеденном зале, который имеет 180 посадочных мест.</a:t>
            </a:r>
          </a:p>
          <a:p>
            <a:pPr eaLnBrk="1" hangingPunct="1"/>
            <a:endParaRPr lang="ru-RU" dirty="0"/>
          </a:p>
        </p:txBody>
      </p:sp>
      <p:pic>
        <p:nvPicPr>
          <p:cNvPr id="5" name="Рисунок 4" descr="6P5A98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" y="1943100"/>
            <a:ext cx="5226846" cy="42799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943100"/>
            <a:ext cx="6242049" cy="4279900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25439"/>
            <a:ext cx="12296775" cy="69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1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204849" y="211570"/>
            <a:ext cx="5222174" cy="259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Пищеблок оснащен современным технологическим оборудованием, где повара с любовью готовят для наших детей вкусный и полезный завтрак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673100"/>
            <a:ext cx="5600700" cy="3733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908300"/>
            <a:ext cx="5219700" cy="3479800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55" y="-163763"/>
            <a:ext cx="12540342" cy="712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1" y="533380"/>
            <a:ext cx="4267199" cy="5665539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Употребление хлеба насыщает наш организм важными микроэлементами, которые незаменимы для развития, роста мышц и костей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1" y="665018"/>
            <a:ext cx="6718960" cy="4479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101873"/>
            <a:ext cx="12431362" cy="70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523082" y="2837501"/>
            <a:ext cx="4181887" cy="237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" y="1567088"/>
            <a:ext cx="4845815" cy="3230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82" y="2220231"/>
            <a:ext cx="6172200" cy="41148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3082" y="0"/>
            <a:ext cx="11565999" cy="18024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Здоровое питание детей – это залог здорового общества в будущем!</a:t>
            </a:r>
            <a:endParaRPr lang="ru-RU" b="1" dirty="0"/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88383"/>
            <a:ext cx="12407611" cy="70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3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ациональный зал Тусулгэ" id="{BAFC2DA0-3EDC-465F-A60B-CEFA2F724938}" vid="{931F8443-9343-40F9-ADB7-72D60F3175A1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ациональный зал Тусулгэ" id="{BAFC2DA0-3EDC-465F-A60B-CEFA2F724938}" vid="{17FED02C-AE7C-454B-8AB7-8B12242EA2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Национальный зал Тусулгэ</Template>
  <TotalTime>145</TotalTime>
  <Words>266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Wingdings 2</vt:lpstr>
      <vt:lpstr>Wingdings 3</vt:lpstr>
      <vt:lpstr>HDOfficeLightV0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Употребление хлеба насыщает наш организм важными микроэлементами, которые незаменимы для развития, роста мышц и костей</vt:lpstr>
      <vt:lpstr>Здоровое питание детей – это залог здорового общества в будущем!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8</cp:revision>
  <dcterms:created xsi:type="dcterms:W3CDTF">2017-11-22T01:57:44Z</dcterms:created>
  <dcterms:modified xsi:type="dcterms:W3CDTF">2017-11-22T07:51:21Z</dcterms:modified>
</cp:coreProperties>
</file>