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0" r:id="rId3"/>
    <p:sldId id="270" r:id="rId4"/>
    <p:sldId id="265" r:id="rId5"/>
    <p:sldId id="262" r:id="rId6"/>
    <p:sldId id="269" r:id="rId7"/>
    <p:sldId id="261" r:id="rId8"/>
    <p:sldId id="264" r:id="rId9"/>
    <p:sldId id="266" r:id="rId10"/>
    <p:sldId id="267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6D88-129C-43A4-B8FE-2D68CD697CA4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F0F47-31C9-4C60-98DD-A11D285B2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5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03AD88-B1C1-4B30-AA8A-ED6A11B59EDE}" type="slidenum">
              <a:rPr lang="en-US" altLang="ru-RU"/>
              <a:pPr eaLnBrk="1" hangingPunct="1"/>
              <a:t>3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u-RU" smtClean="0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319163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3876101" y="251052"/>
            <a:ext cx="466739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Лагерь дневного пребывания «Мужество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» </a:t>
            </a:r>
            <a:b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г. Нерюнгри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4872" y="2691724"/>
            <a:ext cx="5335257" cy="48587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Смены РДШ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«Добро не уходит на каникулы»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1" y="1401714"/>
            <a:ext cx="2031982" cy="265241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61" y="1401714"/>
            <a:ext cx="3625772" cy="265241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61" y="4054132"/>
            <a:ext cx="3821863" cy="2549259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1" y="4054132"/>
            <a:ext cx="3920420" cy="2549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329" y="1401714"/>
            <a:ext cx="1894069" cy="26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Проект «</a:t>
            </a:r>
            <a:r>
              <a:rPr lang="ru-RU" b="1" dirty="0" err="1" smtClean="0">
                <a:solidFill>
                  <a:srgbClr val="C00000"/>
                </a:solidFill>
              </a:rPr>
              <a:t>Дружим.Развиваемся.Играем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974" y="365126"/>
            <a:ext cx="6158376" cy="132556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</a:rPr>
              <a:t>Режим </a:t>
            </a:r>
            <a:r>
              <a:rPr lang="ru-RU" sz="2700" b="1" dirty="0">
                <a:solidFill>
                  <a:srgbClr val="FF0000"/>
                </a:solidFill>
              </a:rPr>
              <a:t>дня </a:t>
            </a:r>
            <a:r>
              <a:rPr lang="ru-RU" sz="1800" b="1" dirty="0">
                <a:solidFill>
                  <a:srgbClr val="FF0000"/>
                </a:solidFill>
              </a:rPr>
              <a:t>структурного подразделения МБУДО «ЦРТДиЮ</a:t>
            </a:r>
            <a:r>
              <a:rPr lang="ru-RU" sz="1800" b="1" dirty="0" smtClean="0">
                <a:solidFill>
                  <a:srgbClr val="FF0000"/>
                </a:solidFill>
              </a:rPr>
              <a:t>» города </a:t>
            </a:r>
            <a:r>
              <a:rPr lang="ru-RU" sz="1800" b="1" dirty="0">
                <a:solidFill>
                  <a:srgbClr val="FF0000"/>
                </a:solidFill>
              </a:rPr>
              <a:t>Нерюнгри – оздоровительного лагеря с дневным пребыванием детей «Мужество» на 2021 год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219392"/>
              </p:ext>
            </p:extLst>
          </p:nvPr>
        </p:nvGraphicFramePr>
        <p:xfrm>
          <a:off x="501804" y="1538869"/>
          <a:ext cx="8062332" cy="5184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816">
                  <a:extLst>
                    <a:ext uri="{9D8B030D-6E8A-4147-A177-3AD203B41FA5}">
                      <a16:colId xmlns:a16="http://schemas.microsoft.com/office/drawing/2014/main" val="2750115631"/>
                    </a:ext>
                  </a:extLst>
                </a:gridCol>
                <a:gridCol w="2753928">
                  <a:extLst>
                    <a:ext uri="{9D8B030D-6E8A-4147-A177-3AD203B41FA5}">
                      <a16:colId xmlns:a16="http://schemas.microsoft.com/office/drawing/2014/main" val="1475130485"/>
                    </a:ext>
                  </a:extLst>
                </a:gridCol>
                <a:gridCol w="2015794">
                  <a:extLst>
                    <a:ext uri="{9D8B030D-6E8A-4147-A177-3AD203B41FA5}">
                      <a16:colId xmlns:a16="http://schemas.microsoft.com/office/drawing/2014/main" val="818668345"/>
                    </a:ext>
                  </a:extLst>
                </a:gridCol>
                <a:gridCol w="2015794">
                  <a:extLst>
                    <a:ext uri="{9D8B030D-6E8A-4147-A177-3AD203B41FA5}">
                      <a16:colId xmlns:a16="http://schemas.microsoft.com/office/drawing/2014/main" val="4045870470"/>
                    </a:ext>
                  </a:extLst>
                </a:gridCol>
              </a:tblGrid>
              <a:tr h="278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Время проведения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Содержание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Место проведения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1336075521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08.00 – 08.30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Посадка в автобусы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Площадь Ленина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Воспитатели, вожатые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1308766474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09.00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Прибытие в ДОК «Мужество», перекличка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Площадка возле медпункта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Начальник лагеря,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старший воспитатель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751073771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09.05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Зарядка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Линейка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Спортинструктор, вожатые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931006720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09.15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Утренняя дружинная линейка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Линейка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Старший вожатый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252400905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09.30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Завтрак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Столовая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Начальник лагеря, старший воспитатель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172753465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10.00 – 11.10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Трудовой десант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Территория возле корпуса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Медперсонал,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старший воспитатель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811679508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10.10– 11.10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Спортивные, музыкальные часы по отрядам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Спортивная площадка, компас, линейка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Спортинструктор,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старший вожатый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157536356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11.10 – 12.45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Общелагерные мероприятия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Компас, линейка, Голубая эстрада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Старший воспитатель, старший вожатый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732699683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12.45 – 13.00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Проветривание корпусов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Воспитатели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748564138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13.00 – 14.00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Обед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Столовая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Начальник лагеря, старший воспитатель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3125827718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14.00 – 15.00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Отрядные дела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Территория лагеря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Воспитатели, вожатые отрядов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3941199333"/>
                  </a:ext>
                </a:extLst>
              </a:tr>
              <a:tr h="177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15.00 – 15.15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Проветривание корпусов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Воспитатели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3622222830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15.00 - 16.00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Спортивно-развлекательные программы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Спортплощадка, территория лагеря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Спортинструктор,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Старший воспитатель, старший вожатый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1804044187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16.00 – 16.30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Полдник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Столовая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Начальник лагеря, старший воспитатель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105230467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16. 30 – 16.45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Отрядный огоньки - подведение итогов дня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Отрядные корпуса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Воспитатели, вожатые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1674482502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16.45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Посадка в автобусы. Перекличка.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Компас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Старший воспитатель, </a:t>
                      </a:r>
                      <a:r>
                        <a:rPr lang="ru-RU" sz="1000" dirty="0" err="1">
                          <a:effectLst/>
                        </a:rPr>
                        <a:t>спортинструктор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2767601054"/>
                  </a:ext>
                </a:extLst>
              </a:tr>
              <a:tr h="3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17.30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Отъезд из лагеря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Площадь возле медпункта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Начальник лагеря, старший воспитатель.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90" marR="30190" marT="0" marB="0"/>
                </a:tc>
                <a:extLst>
                  <a:ext uri="{0D108BD9-81ED-4DB2-BD59-A6C34878D82A}">
                    <a16:rowId xmlns:a16="http://schemas.microsoft.com/office/drawing/2014/main" val="3396812058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3738" y="182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солныш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68" y="122415"/>
            <a:ext cx="1425427" cy="1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07295"/>
            <a:ext cx="7886700" cy="1325563"/>
          </a:xfrm>
        </p:spPr>
        <p:txBody>
          <a:bodyPr/>
          <a:lstStyle/>
          <a:p>
            <a:pPr eaLnBrk="1" hangingPunct="1"/>
            <a:r>
              <a:rPr lang="ru-RU" altLang="ru-RU" sz="3200" dirty="0" smtClean="0"/>
              <a:t>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ДОЛ «Мужество»</a:t>
            </a:r>
            <a:endParaRPr lang="en-US" alt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gray">
          <a:xfrm>
            <a:off x="4786313" y="2286000"/>
            <a:ext cx="3857625" cy="185737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gray">
          <a:xfrm>
            <a:off x="4786313" y="2428875"/>
            <a:ext cx="3841750" cy="1571625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259649" y="1354506"/>
            <a:ext cx="3090863" cy="714375"/>
            <a:chOff x="752" y="1413"/>
            <a:chExt cx="1321" cy="294"/>
          </a:xfrm>
        </p:grpSpPr>
        <p:sp>
          <p:nvSpPr>
            <p:cNvPr id="288774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8775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8776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174" name="Group 9"/>
          <p:cNvGrpSpPr>
            <a:grpSpLocks/>
          </p:cNvGrpSpPr>
          <p:nvPr/>
        </p:nvGrpSpPr>
        <p:grpSpPr bwMode="auto">
          <a:xfrm>
            <a:off x="490270" y="1364649"/>
            <a:ext cx="3167063" cy="714375"/>
            <a:chOff x="3623" y="1413"/>
            <a:chExt cx="1321" cy="294"/>
          </a:xfrm>
        </p:grpSpPr>
        <p:sp>
          <p:nvSpPr>
            <p:cNvPr id="288778" name="AutoShape 10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8779" name="AutoShape 11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8780" name="AutoShape 12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75" name="AutoShape 13"/>
          <p:cNvSpPr>
            <a:spLocks noChangeArrowheads="1"/>
          </p:cNvSpPr>
          <p:nvPr/>
        </p:nvSpPr>
        <p:spPr bwMode="gray">
          <a:xfrm>
            <a:off x="357188" y="2286000"/>
            <a:ext cx="3571875" cy="185737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6" name="Text Box 18"/>
          <p:cNvSpPr txBox="1">
            <a:spLocks noChangeArrowheads="1"/>
          </p:cNvSpPr>
          <p:nvPr/>
        </p:nvSpPr>
        <p:spPr bwMode="white">
          <a:xfrm>
            <a:off x="1119543" y="1370235"/>
            <a:ext cx="242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rgbClr val="F8F8F8"/>
                </a:solidFill>
                <a:cs typeface="Arial" panose="020B0604020202020204" pitchFamily="34" charset="0"/>
              </a:rPr>
              <a:t>Разработчик проекта</a:t>
            </a:r>
            <a:endParaRPr lang="en-US" altLang="ru-RU" sz="2000" b="1" dirty="0">
              <a:solidFill>
                <a:srgbClr val="F8F8F8"/>
              </a:solidFill>
              <a:cs typeface="Arial" panose="020B0604020202020204" pitchFamily="34" charset="0"/>
            </a:endParaRPr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white">
          <a:xfrm>
            <a:off x="5786438" y="1357313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rgbClr val="F8F8F8"/>
                </a:solidFill>
                <a:cs typeface="Arial" panose="020B0604020202020204" pitchFamily="34" charset="0"/>
              </a:rPr>
              <a:t>Участники проекта</a:t>
            </a:r>
            <a:endParaRPr lang="en-US" altLang="ru-RU" sz="2000" b="1" dirty="0">
              <a:solidFill>
                <a:srgbClr val="F8F8F8"/>
              </a:solidFill>
              <a:cs typeface="Arial" panose="020B0604020202020204" pitchFamily="34" charset="0"/>
            </a:endParaRPr>
          </a:p>
        </p:txBody>
      </p:sp>
      <p:sp>
        <p:nvSpPr>
          <p:cNvPr id="288784" name="AutoShape 16"/>
          <p:cNvSpPr>
            <a:spLocks noChangeArrowheads="1"/>
          </p:cNvSpPr>
          <p:nvPr/>
        </p:nvSpPr>
        <p:spPr bwMode="blackGray">
          <a:xfrm rot="-10793605" flipH="1" flipV="1">
            <a:off x="3770313" y="2944813"/>
            <a:ext cx="1087437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gray">
          <a:xfrm>
            <a:off x="4483781" y="2968252"/>
            <a:ext cx="40005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r>
              <a:rPr lang="ru-RU" b="1" dirty="0" smtClean="0">
                <a:solidFill>
                  <a:srgbClr val="002060"/>
                </a:solidFill>
                <a:cs typeface="Arial" charset="0"/>
              </a:rPr>
              <a:t>Педагогический отряд «Легенда»</a:t>
            </a:r>
            <a:endParaRPr lang="en-US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7180" name="AutoShape 28"/>
          <p:cNvSpPr>
            <a:spLocks noChangeArrowheads="1"/>
          </p:cNvSpPr>
          <p:nvPr/>
        </p:nvSpPr>
        <p:spPr bwMode="gray">
          <a:xfrm>
            <a:off x="357188" y="2428875"/>
            <a:ext cx="3571875" cy="142875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99"/>
                </a:solidFill>
              </a:rPr>
              <a:t>Союз детских общественных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99"/>
                </a:solidFill>
              </a:rPr>
              <a:t>объединений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99"/>
                </a:solidFill>
              </a:rPr>
              <a:t>«Содружество» </a:t>
            </a:r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blackGray">
          <a:xfrm rot="10793605" flipV="1">
            <a:off x="3738563" y="3549650"/>
            <a:ext cx="1190625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7182" name="Группа 40"/>
          <p:cNvGrpSpPr>
            <a:grpSpLocks/>
          </p:cNvGrpSpPr>
          <p:nvPr/>
        </p:nvGrpSpPr>
        <p:grpSpPr bwMode="auto">
          <a:xfrm>
            <a:off x="0" y="4572000"/>
            <a:ext cx="9144000" cy="2103438"/>
            <a:chOff x="-65151" y="4962545"/>
            <a:chExt cx="9383841" cy="1460522"/>
          </a:xfrm>
        </p:grpSpPr>
        <p:pic>
          <p:nvPicPr>
            <p:cNvPr id="42" name="Рисунок 2" descr="P:\Фотоальбом\ЛЕТО_2010\День защиты детей.jpg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 b="10359"/>
            <a:stretch>
              <a:fillRect/>
            </a:stretch>
          </p:blipFill>
          <p:spPr bwMode="auto">
            <a:xfrm>
              <a:off x="-65151" y="4962545"/>
              <a:ext cx="2785814" cy="146052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/>
          </p:spPr>
        </p:pic>
        <p:pic>
          <p:nvPicPr>
            <p:cNvPr id="43" name="Picture 1067" descr="P:\Фотоальбом\лагерь\SL275926.JPG"/>
            <p:cNvPicPr>
              <a:picLocks noChangeAspect="1" noChangeArrowheads="1"/>
            </p:cNvPicPr>
            <p:nvPr/>
          </p:nvPicPr>
          <p:blipFill>
            <a:blip r:embed="rId4" cstate="print"/>
            <a:srcRect b="17925"/>
            <a:stretch>
              <a:fillRect/>
            </a:stretch>
          </p:blipFill>
          <p:spPr bwMode="auto">
            <a:xfrm>
              <a:off x="3695688" y="4999059"/>
              <a:ext cx="3423682" cy="141598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45" name="Picture 1069" descr="P:\Фотоальбом\лагерь2009\лагерь ярмарка\DSC0136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7416" y="4962546"/>
              <a:ext cx="2154267" cy="145139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46" name="Picture 1070" descr="P:\Фотоальбом\лагерь2009\санниковой\SL275818.JPG"/>
            <p:cNvPicPr>
              <a:picLocks noChangeAspect="1" noChangeArrowheads="1"/>
            </p:cNvPicPr>
            <p:nvPr/>
          </p:nvPicPr>
          <p:blipFill>
            <a:blip r:embed="rId6" cstate="print"/>
            <a:srcRect l="7333" t="4888" r="1081"/>
            <a:stretch>
              <a:fillRect/>
            </a:stretch>
          </p:blipFill>
          <p:spPr bwMode="auto">
            <a:xfrm>
              <a:off x="6752811" y="5002282"/>
              <a:ext cx="2565879" cy="142078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48" name="Picture 45" descr="H:\Documents and Settings\Пользователь\Рабочий стол\Мужество фото\Лето_ 20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214290"/>
            <a:ext cx="1928826" cy="92869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81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Легенда смены: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Лето. 2021 год. Наши дни</a:t>
            </a:r>
            <a:r>
              <a:rPr lang="ru-RU" dirty="0" smtClean="0">
                <a:solidFill>
                  <a:srgbClr val="002060"/>
                </a:solidFill>
              </a:rPr>
              <a:t>. Люди </a:t>
            </a:r>
            <a:r>
              <a:rPr lang="ru-RU" dirty="0">
                <a:solidFill>
                  <a:srgbClr val="002060"/>
                </a:solidFill>
              </a:rPr>
              <a:t>только побороли вирус, все возвращается на круги своя: школы снова принимают учеников в свои стены, в ресторанах полные залы людей и, конечно, открываются лагеря. Наш не стал исключением. Вожатые долго готовились к тому, чтобы этим летом встретить своих любимых детей и провести с ними самый незабываемый месяц, но никогда не бывает так легко…«Я помню, как все это произошло. Мы тогда были на </a:t>
            </a:r>
            <a:r>
              <a:rPr lang="ru-RU" dirty="0" err="1">
                <a:solidFill>
                  <a:srgbClr val="002060"/>
                </a:solidFill>
              </a:rPr>
              <a:t>общелагерном</a:t>
            </a:r>
            <a:r>
              <a:rPr lang="ru-RU" dirty="0">
                <a:solidFill>
                  <a:srgbClr val="002060"/>
                </a:solidFill>
              </a:rPr>
              <a:t> мероприятии, выступали наши любимые вожатый, как вдруг у всех зазвонили телефоны, стало не по себе, поднялся ужасный гул, но его прервал чей-то очень странный, но громкий голос… Это были они</a:t>
            </a:r>
            <a:r>
              <a:rPr lang="ru-RU" dirty="0" smtClean="0">
                <a:solidFill>
                  <a:srgbClr val="002060"/>
                </a:solidFill>
              </a:rPr>
              <a:t>. Голос </a:t>
            </a:r>
            <a:r>
              <a:rPr lang="ru-RU" dirty="0">
                <a:solidFill>
                  <a:srgbClr val="002060"/>
                </a:solidFill>
              </a:rPr>
              <a:t>говорил: « Люди земли, мы не намеренны терпеть больше вас в нашей галактике. Тысячи лет вы отравляли её, теперь время платить по счетам. У вас есть 21 день, чтобы исправить свои ошибки, время пошло…». И тут голос оборвался. Стало страшно, дети начали паниковать, по лагерю прошелся ужас... Но наши вожатые не спешили сдаваться, они решили бороться за свою планету и людей, обитающих на ней. Так началась наша история</a:t>
            </a:r>
            <a:r>
              <a:rPr lang="ru-RU" dirty="0" smtClean="0">
                <a:solidFill>
                  <a:srgbClr val="002060"/>
                </a:solidFill>
              </a:rPr>
              <a:t>» Отрывок </a:t>
            </a:r>
            <a:r>
              <a:rPr lang="ru-RU" dirty="0">
                <a:solidFill>
                  <a:srgbClr val="002060"/>
                </a:solidFill>
              </a:rPr>
              <a:t>из дневника Женя </a:t>
            </a:r>
            <a:r>
              <a:rPr lang="ru-RU" dirty="0" smtClean="0">
                <a:solidFill>
                  <a:srgbClr val="002060"/>
                </a:solidFill>
              </a:rPr>
              <a:t>Беловой.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686" y="365126"/>
            <a:ext cx="6920968" cy="1325563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 Пункты, этапы, ключи  РДШ: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21" y="1690689"/>
            <a:ext cx="8782620" cy="4351338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Гражданская </a:t>
            </a:r>
            <a:r>
              <a:rPr lang="ru-RU" sz="3200" b="1" dirty="0" smtClean="0">
                <a:solidFill>
                  <a:srgbClr val="002060"/>
                </a:solidFill>
              </a:rPr>
              <a:t>активность «Вместе с РДШ»;</a:t>
            </a:r>
          </a:p>
          <a:p>
            <a:endParaRPr lang="ru-RU" sz="3200" b="1" dirty="0">
              <a:solidFill>
                <a:srgbClr val="002060"/>
              </a:solidFill>
            </a:endParaRPr>
          </a:p>
          <a:p>
            <a:r>
              <a:rPr lang="ru-RU" sz="3200" b="1" dirty="0" smtClean="0">
                <a:solidFill>
                  <a:srgbClr val="002060"/>
                </a:solidFill>
              </a:rPr>
              <a:t>Информационно-медийное «</a:t>
            </a:r>
            <a:r>
              <a:rPr lang="ru-RU" sz="3200" b="1" dirty="0" err="1" smtClean="0">
                <a:solidFill>
                  <a:srgbClr val="002060"/>
                </a:solidFill>
              </a:rPr>
              <a:t>Медиавызов</a:t>
            </a:r>
            <a:r>
              <a:rPr lang="ru-RU" sz="3200" b="1" dirty="0" smtClean="0">
                <a:solidFill>
                  <a:srgbClr val="002060"/>
                </a:solidFill>
              </a:rPr>
              <a:t>»;</a:t>
            </a:r>
          </a:p>
          <a:p>
            <a:endParaRPr lang="ru-RU" sz="3200" b="1" dirty="0">
              <a:solidFill>
                <a:srgbClr val="002060"/>
              </a:solidFill>
            </a:endParaRPr>
          </a:p>
          <a:p>
            <a:r>
              <a:rPr lang="ru-RU" sz="3200" b="1" dirty="0">
                <a:solidFill>
                  <a:srgbClr val="002060"/>
                </a:solidFill>
              </a:rPr>
              <a:t>Личностное </a:t>
            </a:r>
            <a:r>
              <a:rPr lang="ru-RU" sz="3200" b="1" dirty="0" smtClean="0">
                <a:solidFill>
                  <a:srgbClr val="002060"/>
                </a:solidFill>
              </a:rPr>
              <a:t>развитие «Территория смыслов»;</a:t>
            </a:r>
          </a:p>
          <a:p>
            <a:endParaRPr lang="ru-RU" sz="3200" b="1" dirty="0">
              <a:solidFill>
                <a:srgbClr val="002060"/>
              </a:solidFill>
            </a:endParaRPr>
          </a:p>
          <a:p>
            <a:r>
              <a:rPr lang="ru-RU" sz="3200" b="1" dirty="0" smtClean="0">
                <a:solidFill>
                  <a:srgbClr val="002060"/>
                </a:solidFill>
              </a:rPr>
              <a:t>Военно-патриотическое «Преодоление».</a:t>
            </a:r>
            <a:endParaRPr lang="ru-RU" sz="32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31392" cy="15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274" y="396901"/>
            <a:ext cx="4897553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Планирование</a:t>
            </a:r>
            <a:endParaRPr lang="ru-RU" sz="48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2133600" y="2056714"/>
            <a:ext cx="5105400" cy="708025"/>
            <a:chOff x="1248" y="1983"/>
            <a:chExt cx="3216" cy="446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206" y="1983"/>
              <a:ext cx="149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Hardskills </a:t>
              </a:r>
              <a:endParaRPr lang="en-US" sz="4000" b="1" dirty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2133600" y="2844114"/>
            <a:ext cx="5105400" cy="708025"/>
            <a:chOff x="1248" y="2561"/>
            <a:chExt cx="3216" cy="446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2256" y="2561"/>
              <a:ext cx="124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Lifeskills</a:t>
              </a:r>
              <a:endParaRPr lang="en-US" sz="4000" b="1" dirty="0"/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2133600" y="3744231"/>
            <a:ext cx="5105400" cy="646113"/>
            <a:chOff x="1248" y="3190"/>
            <a:chExt cx="3216" cy="407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2291" y="3190"/>
              <a:ext cx="119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Softskills</a:t>
              </a:r>
              <a:endParaRPr lang="en-US" sz="3600" b="1" dirty="0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0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Проекты РДШ: </a:t>
            </a:r>
            <a:r>
              <a:rPr lang="ru-RU" sz="2400" b="1" dirty="0" smtClean="0">
                <a:solidFill>
                  <a:srgbClr val="00B050"/>
                </a:solidFill>
              </a:rPr>
              <a:t>«На старт, </a:t>
            </a:r>
            <a:r>
              <a:rPr lang="ru-RU" sz="2400" b="1" dirty="0" err="1" smtClean="0">
                <a:solidFill>
                  <a:srgbClr val="00B050"/>
                </a:solidFill>
              </a:rPr>
              <a:t>экоотряд</a:t>
            </a:r>
            <a:r>
              <a:rPr lang="ru-RU" sz="2400" b="1" dirty="0" smtClean="0">
                <a:solidFill>
                  <a:srgbClr val="00B050"/>
                </a:solidFill>
              </a:rPr>
              <a:t>!» «Экотренд», «</a:t>
            </a:r>
            <a:r>
              <a:rPr lang="ru-RU" sz="2400" b="1" dirty="0" err="1" smtClean="0">
                <a:solidFill>
                  <a:srgbClr val="00B050"/>
                </a:solidFill>
              </a:rPr>
              <a:t>ЭкоФест</a:t>
            </a:r>
            <a:r>
              <a:rPr lang="ru-RU" sz="2400" b="1" dirty="0" smtClean="0">
                <a:solidFill>
                  <a:srgbClr val="00B050"/>
                </a:solidFill>
              </a:rPr>
              <a:t>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2" y="1453597"/>
            <a:ext cx="1834251" cy="25090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58" y="1453597"/>
            <a:ext cx="3881774" cy="2522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00" y="1458595"/>
            <a:ext cx="1946840" cy="2517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40" y="3962607"/>
            <a:ext cx="3849973" cy="2517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2" y="3962607"/>
            <a:ext cx="3817571" cy="25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Проект: «Военно – спортивные игры «Зарница»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8" y="2261358"/>
            <a:ext cx="2573528" cy="35316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6" y="2261359"/>
            <a:ext cx="2370870" cy="3531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22" y="1587879"/>
            <a:ext cx="3483943" cy="2217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22" y="3805438"/>
            <a:ext cx="3491511" cy="26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012" y="13360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Проект: «Лучшая команда РДШ»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0" y="1411992"/>
            <a:ext cx="3591304" cy="24427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3854715"/>
            <a:ext cx="3559414" cy="2351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24" y="1411992"/>
            <a:ext cx="3602846" cy="2442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24" y="3854715"/>
            <a:ext cx="3602846" cy="23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553</Words>
  <Application>Microsoft Office PowerPoint</Application>
  <PresentationFormat>Экран (4:3)</PresentationFormat>
  <Paragraphs>110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Лагерь дневного пребывания «Мужество»  г. Нерюнгри</vt:lpstr>
      <vt:lpstr>Режим дня структурного подразделения МБУДО «ЦРТДиЮ» города Нерюнгри – оздоровительного лагеря с дневным пребыванием детей «Мужество» на 2021 год </vt:lpstr>
      <vt:lpstr> ДОЛ «Мужество»</vt:lpstr>
      <vt:lpstr>Легенда смены:</vt:lpstr>
      <vt:lpstr> Пункты, этапы, ключи  РДШ: </vt:lpstr>
      <vt:lpstr>Планирование</vt:lpstr>
      <vt:lpstr>Проекты РДШ: «На старт, экоотряд!» «Экотренд», «ЭкоФест»</vt:lpstr>
      <vt:lpstr>Проект: «Военно – спортивные игры «Зарница»</vt:lpstr>
      <vt:lpstr>Проект: «Лучшая команда РДШ»</vt:lpstr>
      <vt:lpstr>Проект «Добро не уходит на каникулы»</vt:lpstr>
      <vt:lpstr>Проект «Дружим.Развиваемся.Играем»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</cp:lastModifiedBy>
  <cp:revision>101</cp:revision>
  <dcterms:created xsi:type="dcterms:W3CDTF">2014-11-21T11:00:06Z</dcterms:created>
  <dcterms:modified xsi:type="dcterms:W3CDTF">2021-07-15T07:08:50Z</dcterms:modified>
</cp:coreProperties>
</file>