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60" r:id="rId4"/>
    <p:sldId id="276" r:id="rId5"/>
    <p:sldId id="281" r:id="rId6"/>
    <p:sldId id="261" r:id="rId7"/>
    <p:sldId id="263" r:id="rId8"/>
    <p:sldId id="285" r:id="rId9"/>
    <p:sldId id="264" r:id="rId10"/>
    <p:sldId id="304" r:id="rId11"/>
    <p:sldId id="265" r:id="rId12"/>
    <p:sldId id="303" r:id="rId13"/>
    <p:sldId id="301" r:id="rId14"/>
    <p:sldId id="277" r:id="rId15"/>
    <p:sldId id="286" r:id="rId16"/>
    <p:sldId id="299" r:id="rId17"/>
    <p:sldId id="268" r:id="rId18"/>
    <p:sldId id="287" r:id="rId19"/>
    <p:sldId id="269" r:id="rId20"/>
    <p:sldId id="288" r:id="rId21"/>
    <p:sldId id="289" r:id="rId22"/>
    <p:sldId id="290" r:id="rId23"/>
    <p:sldId id="278" r:id="rId24"/>
    <p:sldId id="293" r:id="rId25"/>
    <p:sldId id="294" r:id="rId26"/>
    <p:sldId id="295" r:id="rId27"/>
    <p:sldId id="296" r:id="rId28"/>
    <p:sldId id="291" r:id="rId29"/>
    <p:sldId id="283" r:id="rId30"/>
    <p:sldId id="279" r:id="rId31"/>
    <p:sldId id="297" r:id="rId32"/>
    <p:sldId id="270" r:id="rId33"/>
    <p:sldId id="300" r:id="rId34"/>
    <p:sldId id="272" r:id="rId35"/>
    <p:sldId id="302" r:id="rId36"/>
    <p:sldId id="280" r:id="rId37"/>
    <p:sldId id="275" r:id="rId3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F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alpha val="20000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>
      <p:cViewPr varScale="1">
        <p:scale>
          <a:sx n="103" d="100"/>
          <a:sy n="103" d="100"/>
        </p:scale>
        <p:origin x="246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395719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7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9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2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quarter" idx="13"/>
          </p:nvPr>
        </p:nvSpPr>
        <p:spPr>
          <a:xfrm>
            <a:off x="839781" y="2057400"/>
            <a:ext cx="3932253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4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95181" y="6414762"/>
            <a:ext cx="258620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рямоугольник 2"/>
          <p:cNvSpPr txBox="1"/>
          <p:nvPr/>
        </p:nvSpPr>
        <p:spPr>
          <a:xfrm>
            <a:off x="2948502" y="2571873"/>
            <a:ext cx="8823129" cy="161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4000" b="1">
                <a:solidFill>
                  <a:srgbClr val="262626"/>
                </a:solidFill>
                <a:latin typeface="Circe Bold"/>
                <a:ea typeface="Circe Bold"/>
                <a:cs typeface="Circe Bold"/>
                <a:sym typeface="Circe Bold"/>
              </a:defRPr>
            </a:pPr>
            <a:r>
              <a:rPr dirty="0" err="1"/>
              <a:t>Публичный</a:t>
            </a:r>
            <a:r>
              <a:rPr dirty="0"/>
              <a:t> </a:t>
            </a:r>
            <a:r>
              <a:rPr dirty="0" err="1"/>
              <a:t>отчет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202</a:t>
            </a:r>
            <a:r>
              <a:rPr lang="ru-RU" dirty="0"/>
              <a:t>1</a:t>
            </a:r>
            <a:r>
              <a:rPr dirty="0"/>
              <a:t> </a:t>
            </a:r>
            <a:r>
              <a:rPr dirty="0" err="1"/>
              <a:t>год</a:t>
            </a:r>
            <a:endParaRPr dirty="0"/>
          </a:p>
          <a:p>
            <a:pPr>
              <a:defRPr sz="20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pPr>
            <a:r>
              <a:rPr dirty="0" err="1"/>
              <a:t>Государственное</a:t>
            </a:r>
            <a:r>
              <a:rPr dirty="0"/>
              <a:t> </a:t>
            </a:r>
            <a:r>
              <a:rPr dirty="0" err="1"/>
              <a:t>автономное</a:t>
            </a:r>
            <a:r>
              <a:rPr dirty="0"/>
              <a:t> </a:t>
            </a:r>
            <a:r>
              <a:rPr dirty="0" err="1"/>
              <a:t>учреждение</a:t>
            </a:r>
            <a:r>
              <a:rPr dirty="0"/>
              <a:t> </a:t>
            </a:r>
          </a:p>
          <a:p>
            <a:pPr>
              <a:defRPr sz="20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pPr>
            <a:r>
              <a:rPr dirty="0" err="1"/>
              <a:t>дополнительного</a:t>
            </a:r>
            <a:r>
              <a:rPr dirty="0"/>
              <a:t> </a:t>
            </a:r>
            <a:r>
              <a:rPr dirty="0" err="1"/>
              <a:t>образования</a:t>
            </a:r>
            <a:r>
              <a:rPr dirty="0"/>
              <a:t> </a:t>
            </a:r>
            <a:r>
              <a:rPr dirty="0" err="1"/>
              <a:t>Республики</a:t>
            </a:r>
            <a:r>
              <a:rPr dirty="0"/>
              <a:t> </a:t>
            </a:r>
            <a:r>
              <a:rPr dirty="0" err="1"/>
              <a:t>Саха</a:t>
            </a:r>
            <a:r>
              <a:rPr dirty="0"/>
              <a:t> (</a:t>
            </a:r>
            <a:r>
              <a:rPr dirty="0" err="1"/>
              <a:t>Якутия</a:t>
            </a:r>
            <a:r>
              <a:rPr dirty="0"/>
              <a:t>)</a:t>
            </a:r>
          </a:p>
          <a:p>
            <a:pPr>
              <a:defRPr sz="20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pPr>
            <a:r>
              <a:rPr dirty="0"/>
              <a:t>«</a:t>
            </a:r>
            <a:r>
              <a:rPr dirty="0" err="1"/>
              <a:t>Центр</a:t>
            </a:r>
            <a:r>
              <a:rPr dirty="0"/>
              <a:t> </a:t>
            </a:r>
            <a:r>
              <a:rPr dirty="0" err="1"/>
              <a:t>отдыха</a:t>
            </a:r>
            <a:r>
              <a:rPr dirty="0"/>
              <a:t> и </a:t>
            </a:r>
            <a:r>
              <a:rPr dirty="0" err="1"/>
              <a:t>оздоровления</a:t>
            </a:r>
            <a:r>
              <a:rPr dirty="0"/>
              <a:t> </a:t>
            </a:r>
            <a:r>
              <a:rPr dirty="0" err="1"/>
              <a:t>детей</a:t>
            </a:r>
            <a:r>
              <a:rPr dirty="0"/>
              <a:t> «</a:t>
            </a:r>
            <a:r>
              <a:rPr dirty="0" err="1"/>
              <a:t>Сосновый</a:t>
            </a:r>
            <a:r>
              <a:rPr dirty="0"/>
              <a:t> </a:t>
            </a:r>
            <a:r>
              <a:rPr dirty="0" err="1"/>
              <a:t>бор</a:t>
            </a:r>
            <a:r>
              <a:rPr dirty="0"/>
              <a:t>»</a:t>
            </a:r>
          </a:p>
        </p:txBody>
      </p:sp>
      <p:pic>
        <p:nvPicPr>
          <p:cNvPr id="95" name="Рисунок 1" descr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587637" y="2173864"/>
            <a:ext cx="1071279" cy="2614648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Прямая соединительная линия 7"/>
          <p:cNvSpPr/>
          <p:nvPr/>
        </p:nvSpPr>
        <p:spPr>
          <a:xfrm>
            <a:off x="2298697" y="4495800"/>
            <a:ext cx="3181361" cy="0"/>
          </a:xfrm>
          <a:prstGeom prst="line">
            <a:avLst/>
          </a:prstGeom>
          <a:ln w="28575">
            <a:solidFill>
              <a:srgbClr val="262626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7" name="Рисунок 13" descr="Рисунок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16607" y="1505346"/>
            <a:ext cx="1424140" cy="1066532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Рисунок 14" descr="Рисунок 1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50203" y="1529763"/>
            <a:ext cx="1017705" cy="1017698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Прямоугольник 2"/>
          <p:cNvSpPr txBox="1"/>
          <p:nvPr/>
        </p:nvSpPr>
        <p:spPr>
          <a:xfrm>
            <a:off x="3100902" y="4667375"/>
            <a:ext cx="8823129" cy="1138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700" b="1">
                <a:solidFill>
                  <a:srgbClr val="262626"/>
                </a:solidFill>
                <a:latin typeface="Circe Bold"/>
                <a:ea typeface="Circe Bold"/>
                <a:cs typeface="Circe Bold"/>
                <a:sym typeface="Circe Bold"/>
              </a:defRPr>
            </a:pPr>
            <a:r>
              <a:rPr dirty="0" err="1"/>
              <a:t>Директор</a:t>
            </a:r>
            <a:endParaRPr dirty="0"/>
          </a:p>
          <a:p>
            <a:pPr algn="r">
              <a:defRPr sz="1700" b="1">
                <a:solidFill>
                  <a:srgbClr val="262626"/>
                </a:solidFill>
                <a:latin typeface="Circe Bold"/>
                <a:ea typeface="Circe Bold"/>
                <a:cs typeface="Circe Bold"/>
                <a:sym typeface="Circe Bold"/>
              </a:defRPr>
            </a:pPr>
            <a:r>
              <a:rPr dirty="0" err="1"/>
              <a:t>Иванова</a:t>
            </a:r>
            <a:r>
              <a:rPr dirty="0"/>
              <a:t> </a:t>
            </a:r>
            <a:r>
              <a:rPr dirty="0" err="1"/>
              <a:t>Яна</a:t>
            </a:r>
            <a:r>
              <a:rPr dirty="0"/>
              <a:t> </a:t>
            </a:r>
            <a:r>
              <a:rPr dirty="0" err="1"/>
              <a:t>Николаевна</a:t>
            </a:r>
            <a:r>
              <a:rPr dirty="0"/>
              <a:t>, </a:t>
            </a:r>
          </a:p>
          <a:p>
            <a:pPr algn="r">
              <a:defRPr sz="1700" b="1">
                <a:solidFill>
                  <a:srgbClr val="262626"/>
                </a:solidFill>
                <a:latin typeface="Circe Bold"/>
                <a:ea typeface="Circe Bold"/>
                <a:cs typeface="Circe Bold"/>
                <a:sym typeface="Circe Bold"/>
              </a:defRPr>
            </a:pPr>
            <a:r>
              <a:rPr dirty="0" err="1"/>
              <a:t>член</a:t>
            </a:r>
            <a:r>
              <a:rPr dirty="0"/>
              <a:t> </a:t>
            </a:r>
            <a:r>
              <a:rPr dirty="0" err="1"/>
              <a:t>общественного</a:t>
            </a:r>
            <a:r>
              <a:rPr dirty="0"/>
              <a:t> </a:t>
            </a:r>
            <a:r>
              <a:rPr dirty="0" err="1"/>
              <a:t>совета</a:t>
            </a:r>
            <a:r>
              <a:rPr dirty="0"/>
              <a:t> </a:t>
            </a:r>
            <a:r>
              <a:rPr dirty="0" err="1"/>
              <a:t>при</a:t>
            </a:r>
            <a:r>
              <a:rPr dirty="0"/>
              <a:t> </a:t>
            </a:r>
            <a:r>
              <a:rPr dirty="0" err="1"/>
              <a:t>Министерстве</a:t>
            </a:r>
            <a:r>
              <a:rPr dirty="0"/>
              <a:t> </a:t>
            </a:r>
            <a:r>
              <a:rPr dirty="0" err="1"/>
              <a:t>образования</a:t>
            </a:r>
            <a:r>
              <a:rPr dirty="0"/>
              <a:t> и </a:t>
            </a:r>
            <a:r>
              <a:rPr dirty="0" err="1"/>
              <a:t>науки</a:t>
            </a:r>
            <a:r>
              <a:rPr dirty="0"/>
              <a:t> РС(Я), </a:t>
            </a:r>
            <a:endParaRPr lang="ru-RU" dirty="0"/>
          </a:p>
          <a:p>
            <a:pPr algn="r">
              <a:defRPr sz="1700" b="1">
                <a:solidFill>
                  <a:srgbClr val="262626"/>
                </a:solidFill>
                <a:latin typeface="Circe Bold"/>
                <a:ea typeface="Circe Bold"/>
                <a:cs typeface="Circe Bold"/>
                <a:sym typeface="Circe Bold"/>
              </a:defRPr>
            </a:pPr>
            <a:r>
              <a:rPr dirty="0" err="1"/>
              <a:t>Почетный</a:t>
            </a:r>
            <a:r>
              <a:rPr dirty="0"/>
              <a:t> </a:t>
            </a:r>
            <a:r>
              <a:rPr dirty="0" err="1"/>
              <a:t>работник</a:t>
            </a:r>
            <a:r>
              <a:rPr dirty="0"/>
              <a:t> </a:t>
            </a:r>
            <a:r>
              <a:rPr dirty="0" err="1"/>
              <a:t>общего</a:t>
            </a:r>
            <a:r>
              <a:rPr dirty="0"/>
              <a:t> </a:t>
            </a:r>
            <a:r>
              <a:rPr dirty="0" err="1"/>
              <a:t>образования</a:t>
            </a:r>
            <a:r>
              <a:rPr dirty="0"/>
              <a:t> РФ, </a:t>
            </a:r>
            <a:r>
              <a:rPr dirty="0" err="1"/>
              <a:t>отличник</a:t>
            </a:r>
            <a:r>
              <a:rPr dirty="0"/>
              <a:t> </a:t>
            </a:r>
            <a:r>
              <a:rPr dirty="0" err="1"/>
              <a:t>образования</a:t>
            </a:r>
            <a:r>
              <a:rPr dirty="0"/>
              <a:t> РС(Я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 3">
            <a:extLst>
              <a:ext uri="{FF2B5EF4-FFF2-40B4-BE49-F238E27FC236}">
                <a16:creationId xmlns="" xmlns:a16="http://schemas.microsoft.com/office/drawing/2014/main" id="{EB486313-B697-3944-9E50-93DD1FBE107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Box 11">
            <a:extLst>
              <a:ext uri="{FF2B5EF4-FFF2-40B4-BE49-F238E27FC236}">
                <a16:creationId xmlns="" xmlns:a16="http://schemas.microsoft.com/office/drawing/2014/main" id="{CBF25E09-863A-C348-8BD2-1A1A99F6B402}"/>
              </a:ext>
            </a:extLst>
          </p:cNvPr>
          <p:cNvSpPr txBox="1"/>
          <p:nvPr/>
        </p:nvSpPr>
        <p:spPr>
          <a:xfrm>
            <a:off x="1035490" y="600739"/>
            <a:ext cx="10239062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dirty="0"/>
              <a:t>ВНЕБЮДЖЕТНАЯ ДЕЯТЕЛЬНОСТЬ</a:t>
            </a:r>
          </a:p>
        </p:txBody>
      </p:sp>
      <p:graphicFrame>
        <p:nvGraphicFramePr>
          <p:cNvPr id="6" name="Таблица 1">
            <a:extLst>
              <a:ext uri="{FF2B5EF4-FFF2-40B4-BE49-F238E27FC236}">
                <a16:creationId xmlns="" xmlns:a16="http://schemas.microsoft.com/office/drawing/2014/main" id="{D5BDC499-ADD8-0A44-B7B9-41CB04E39D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3819843"/>
              </p:ext>
            </p:extLst>
          </p:nvPr>
        </p:nvGraphicFramePr>
        <p:xfrm>
          <a:off x="893284" y="1428764"/>
          <a:ext cx="10963357" cy="466453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8031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479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203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187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90897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№ п/п</a:t>
                      </a:r>
                    </a:p>
                  </a:txBody>
                  <a:tcPr marL="9525" marR="9525" marT="9525" marB="952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Направление</a:t>
                      </a:r>
                      <a:endParaRPr sz="16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2020</a:t>
                      </a:r>
                      <a:endParaRPr sz="16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2021</a:t>
                      </a:r>
                      <a:endParaRPr sz="16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54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</a:t>
                      </a:r>
                    </a:p>
                  </a:txBody>
                  <a:tcPr marL="9525" marR="9525" marT="9525" marB="952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ru-RU" sz="1800" b="1" i="0" u="none" strike="noStrike" cap="none" spc="0" baseline="0" dirty="0">
                          <a:solidFill>
                            <a:srgbClr val="000000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Реализация путевок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sz="16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27 797,0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6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Организация мероприятий дополнительного образования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280,00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5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Возмещение коммунальных платежей Спального корпуса и Вилюйский тракт 6 км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496,3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787,1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2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Возмещение за услуги отопления природным газом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389,0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331,1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8033838"/>
                  </a:ext>
                </a:extLst>
              </a:tr>
              <a:tr h="741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Возмещение за услуги детской стоматологии из средств ТФОМС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303,8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374,7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0860972"/>
                  </a:ext>
                </a:extLst>
              </a:tr>
              <a:tr h="531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Итого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3 128,5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31 778,1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98388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Рисунок 11" descr="Рисунок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TextBox 12"/>
          <p:cNvSpPr txBox="1"/>
          <p:nvPr/>
        </p:nvSpPr>
        <p:spPr>
          <a:xfrm>
            <a:off x="1064054" y="638697"/>
            <a:ext cx="10063892" cy="1196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pPr>
            <a:r>
              <a:rPr lang="ru-RU" dirty="0"/>
              <a:t>РЕАЛИЗАЦИЯ ОБЩЕОБРАЗОВАТЕЛЬНЫХ ПРОГРАММ В ДЕТСКОМ САДУ «ЛИНГВА»</a:t>
            </a:r>
            <a:br>
              <a:rPr lang="ru-RU" dirty="0"/>
            </a:br>
            <a:endParaRPr lang="ru-RU" dirty="0"/>
          </a:p>
        </p:txBody>
      </p:sp>
      <p:sp>
        <p:nvSpPr>
          <p:cNvPr id="217" name="TextBox 12"/>
          <p:cNvSpPr txBox="1"/>
          <p:nvPr/>
        </p:nvSpPr>
        <p:spPr>
          <a:xfrm>
            <a:off x="4237356" y="2013336"/>
            <a:ext cx="4250177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Базисная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программа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национальных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детских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садов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Якутии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«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Тосхол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</p:txBody>
      </p:sp>
      <p:sp>
        <p:nvSpPr>
          <p:cNvPr id="218" name="TextBox 12"/>
          <p:cNvSpPr txBox="1"/>
          <p:nvPr/>
        </p:nvSpPr>
        <p:spPr>
          <a:xfrm>
            <a:off x="-267367" y="2031290"/>
            <a:ext cx="4504723" cy="929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Примерная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основная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образовательная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программа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defRPr b="1">
                <a:latin typeface="Circe"/>
                <a:ea typeface="Circe"/>
                <a:cs typeface="Circe"/>
                <a:sym typeface="Circe"/>
              </a:defRPr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Радуга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</p:txBody>
      </p:sp>
      <p:sp>
        <p:nvSpPr>
          <p:cNvPr id="219" name="Прямая соединительная линия 23"/>
          <p:cNvSpPr/>
          <p:nvPr/>
        </p:nvSpPr>
        <p:spPr>
          <a:xfrm>
            <a:off x="-3330" y="3333898"/>
            <a:ext cx="12198659" cy="8"/>
          </a:xfrm>
          <a:prstGeom prst="line">
            <a:avLst/>
          </a:prstGeom>
          <a:ln w="19050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20" name="Овал"/>
          <p:cNvSpPr/>
          <p:nvPr/>
        </p:nvSpPr>
        <p:spPr>
          <a:xfrm>
            <a:off x="5668804" y="3137363"/>
            <a:ext cx="514357" cy="438907"/>
          </a:xfrm>
          <a:prstGeom prst="ellipse">
            <a:avLst/>
          </a:prstGeom>
          <a:solidFill>
            <a:srgbClr val="7ECBC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21" name="Овал"/>
          <p:cNvSpPr/>
          <p:nvPr/>
        </p:nvSpPr>
        <p:spPr>
          <a:xfrm>
            <a:off x="1727813" y="3109932"/>
            <a:ext cx="514361" cy="438907"/>
          </a:xfrm>
          <a:prstGeom prst="ellipse">
            <a:avLst/>
          </a:prstGeom>
          <a:solidFill>
            <a:srgbClr val="7ECBC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22" name="Овал"/>
          <p:cNvSpPr/>
          <p:nvPr/>
        </p:nvSpPr>
        <p:spPr>
          <a:xfrm>
            <a:off x="3620807" y="3155065"/>
            <a:ext cx="514357" cy="438907"/>
          </a:xfrm>
          <a:prstGeom prst="ellipse">
            <a:avLst/>
          </a:prstGeom>
          <a:solidFill>
            <a:srgbClr val="7ECBC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23" name="TextBox 12"/>
          <p:cNvSpPr txBox="1"/>
          <p:nvPr/>
        </p:nvSpPr>
        <p:spPr>
          <a:xfrm>
            <a:off x="8031891" y="1989344"/>
            <a:ext cx="4250177" cy="929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Программа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начальной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ступени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образования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Международного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бакалавриата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4" name="Объект 2"/>
          <p:cNvSpPr txBox="1"/>
          <p:nvPr/>
        </p:nvSpPr>
        <p:spPr>
          <a:xfrm>
            <a:off x="2553649" y="4010594"/>
            <a:ext cx="1683707" cy="877814"/>
          </a:xfrm>
          <a:prstGeom prst="rect">
            <a:avLst/>
          </a:prstGeom>
          <a:solidFill>
            <a:srgbClr val="FFFFFF"/>
          </a:solidFill>
          <a:ln w="38100">
            <a:solidFill>
              <a:srgbClr val="60CDCD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algn="ctr" defTabSz="859536">
              <a:lnSpc>
                <a:spcPct val="90000"/>
              </a:lnSpc>
              <a:spcBef>
                <a:spcPts val="900"/>
              </a:spcBef>
              <a:defRPr sz="1500" b="1">
                <a:latin typeface="Circe Bold"/>
                <a:ea typeface="Circe Bold"/>
                <a:cs typeface="Circe Bold"/>
                <a:sym typeface="Circe Bold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Средняя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группа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859536">
              <a:lnSpc>
                <a:spcPct val="90000"/>
              </a:lnSpc>
              <a:spcBef>
                <a:spcPts val="900"/>
              </a:spcBef>
              <a:defRPr sz="1500" b="1">
                <a:latin typeface="Circe Bold"/>
                <a:ea typeface="Circe Bold"/>
                <a:cs typeface="Circe Bold"/>
                <a:sym typeface="Circe Bold"/>
              </a:defRPr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детей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" name="Объект 2"/>
          <p:cNvSpPr txBox="1"/>
          <p:nvPr/>
        </p:nvSpPr>
        <p:spPr>
          <a:xfrm>
            <a:off x="7608168" y="4008889"/>
            <a:ext cx="1752868" cy="879519"/>
          </a:xfrm>
          <a:prstGeom prst="rect">
            <a:avLst/>
          </a:prstGeom>
          <a:solidFill>
            <a:srgbClr val="FFFFFF"/>
          </a:solidFill>
          <a:ln w="38100">
            <a:solidFill>
              <a:srgbClr val="60CDCD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algn="ctr" defTabSz="905255">
              <a:lnSpc>
                <a:spcPct val="90000"/>
              </a:lnSpc>
              <a:spcBef>
                <a:spcPts val="900"/>
              </a:spcBef>
              <a:defRPr sz="1500" b="1">
                <a:latin typeface="Circe Bold"/>
                <a:ea typeface="Circe Bold"/>
                <a:cs typeface="Circe Bold"/>
                <a:sym typeface="Circe Bold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Младшая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группа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algn="ctr" defTabSz="905255">
              <a:lnSpc>
                <a:spcPct val="90000"/>
              </a:lnSpc>
              <a:spcBef>
                <a:spcPts val="900"/>
              </a:spcBef>
              <a:defRPr sz="1500" b="1">
                <a:latin typeface="Circe Bold"/>
                <a:ea typeface="Circe Bold"/>
                <a:cs typeface="Circe Bold"/>
                <a:sym typeface="Circe Bold"/>
              </a:defRPr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детей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Овал">
            <a:extLst>
              <a:ext uri="{FF2B5EF4-FFF2-40B4-BE49-F238E27FC236}">
                <a16:creationId xmlns="" xmlns:a16="http://schemas.microsoft.com/office/drawing/2014/main" id="{32C73A71-FDDF-B14B-926E-52D786848876}"/>
              </a:ext>
            </a:extLst>
          </p:cNvPr>
          <p:cNvSpPr/>
          <p:nvPr/>
        </p:nvSpPr>
        <p:spPr>
          <a:xfrm>
            <a:off x="7818973" y="3155065"/>
            <a:ext cx="514357" cy="438907"/>
          </a:xfrm>
          <a:prstGeom prst="ellipse">
            <a:avLst/>
          </a:prstGeom>
          <a:solidFill>
            <a:srgbClr val="7ECBC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4" name="Овал">
            <a:extLst>
              <a:ext uri="{FF2B5EF4-FFF2-40B4-BE49-F238E27FC236}">
                <a16:creationId xmlns="" xmlns:a16="http://schemas.microsoft.com/office/drawing/2014/main" id="{B0A41F07-E096-1749-812A-744A26C6FB05}"/>
              </a:ext>
            </a:extLst>
          </p:cNvPr>
          <p:cNvSpPr/>
          <p:nvPr/>
        </p:nvSpPr>
        <p:spPr>
          <a:xfrm>
            <a:off x="10124149" y="3114444"/>
            <a:ext cx="514357" cy="438907"/>
          </a:xfrm>
          <a:prstGeom prst="ellipse">
            <a:avLst/>
          </a:prstGeom>
          <a:solidFill>
            <a:srgbClr val="7ECBCC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5" name="TextBox 12">
            <a:extLst>
              <a:ext uri="{FF2B5EF4-FFF2-40B4-BE49-F238E27FC236}">
                <a16:creationId xmlns="" xmlns:a16="http://schemas.microsoft.com/office/drawing/2014/main" id="{4F0EA1CD-D661-D740-AE14-754BDCA2C2AF}"/>
              </a:ext>
            </a:extLst>
          </p:cNvPr>
          <p:cNvSpPr txBox="1"/>
          <p:nvPr/>
        </p:nvSpPr>
        <p:spPr>
          <a:xfrm rot="10800000" flipV="1">
            <a:off x="7896200" y="5601986"/>
            <a:ext cx="2709108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b="1"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Проект «Кейс здоровья» под эгидой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МОиН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РСЯ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2">
            <a:extLst>
              <a:ext uri="{FF2B5EF4-FFF2-40B4-BE49-F238E27FC236}">
                <a16:creationId xmlns="" xmlns:a16="http://schemas.microsoft.com/office/drawing/2014/main" id="{E9861408-54BA-2C4D-AE9C-E2662A7CE32F}"/>
              </a:ext>
            </a:extLst>
          </p:cNvPr>
          <p:cNvSpPr txBox="1"/>
          <p:nvPr/>
        </p:nvSpPr>
        <p:spPr>
          <a:xfrm>
            <a:off x="1199456" y="5539407"/>
            <a:ext cx="5400600" cy="923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b="1"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Проект «Снижение уровня заболеваемости воспитанников детских садов» под эгидой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Росатом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и АСИ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Рисунок 11" descr="Рисунок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9729" y="679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32" name="TextBox 12"/>
          <p:cNvSpPr txBox="1"/>
          <p:nvPr/>
        </p:nvSpPr>
        <p:spPr>
          <a:xfrm>
            <a:off x="1241576" y="201656"/>
            <a:ext cx="9708848" cy="400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pPr algn="ctr"/>
            <a:r>
              <a:rPr lang="ru-RU" sz="2000" dirty="0"/>
              <a:t>Достижения воспитанников </a:t>
            </a:r>
            <a:r>
              <a:rPr lang="ru-RU" sz="2000" dirty="0" smtClean="0"/>
              <a:t>детского сада «</a:t>
            </a:r>
            <a:r>
              <a:rPr lang="ru-RU" sz="2000" dirty="0" err="1" smtClean="0"/>
              <a:t>Лингва</a:t>
            </a:r>
            <a:r>
              <a:rPr lang="ru-RU" sz="2000" dirty="0" smtClean="0"/>
              <a:t>» </a:t>
            </a:r>
            <a:r>
              <a:rPr lang="ru-RU" sz="2000" dirty="0"/>
              <a:t>в крупных </a:t>
            </a:r>
            <a:r>
              <a:rPr lang="ru-RU" sz="2000" dirty="0" smtClean="0"/>
              <a:t>мероприятиях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659549"/>
              </p:ext>
            </p:extLst>
          </p:nvPr>
        </p:nvGraphicFramePr>
        <p:xfrm>
          <a:off x="1055438" y="564273"/>
          <a:ext cx="10873210" cy="6177094"/>
        </p:xfrm>
        <a:graphic>
          <a:graphicData uri="http://schemas.openxmlformats.org/drawingml/2006/table">
            <a:tbl>
              <a:tblPr/>
              <a:tblGrid>
                <a:gridCol w="4499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285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947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29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i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№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i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Наименование мероприятия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i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Результат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82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1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Конкурс детского рисунка «Я – гражданин мира!» среди учащихся школ АШМБ стран СНГ и других Международных школ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Специальный диплом жюри в номинации «Плакат» Еремеев 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Эрхаан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, победитель в номинации «Плакат» 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Байанаев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Эрчимэн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, призеры в номинации «Плакат» Попова 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Айсена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, Слепцова Людмила, в номинации «Пейзаж» Христофоров Вильям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8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2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Конкурс рисунков и поделок «Морозные узоры на окне» МБУ "Окружной центр народного творчества" ГО "город Якутск"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Дипломант I степени Гуринова Милена, дипломант II степени Попова Айсена.</a:t>
                      </a:r>
                      <a:endParaRPr lang="ru-RU" sz="13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66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3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Городской онлайн-фестиваль «Русского фольклора» среди детей дошкольного возраста»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Диплом 2 степени в номинации «Русская народная песня»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Диплом 3 степени в номинации «Декоративно-прикладное искусство»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9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4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Республиканский заочный творческий фестиваль-конкурс "По истокам традиции»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Лауреат 3 степени группа «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Кунчээн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» в номинации «Театральное творчество»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8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5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Всероссийский тур Интернационального проекта 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International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Festival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 «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Talents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 Eurasia-2021»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В номинации Театральное искусство «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Artist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» группа «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Кунчээн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» - Лауреат 1 степени; группа «Маленькая страна» - Лауреат 2 степени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9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6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Республиканский конкурс видеороликов «Мы – спортивная семья» 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Диплом 2 степени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88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7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Международном конкурсе Ассоциации школ международного 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бакалавриата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 стран СНГ «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Food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 Festival-2021»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Гран- при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08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8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Республиканский фестиваль «Зима начинается в Якутии»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800"/>
                        </a:spcBef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В номинациях «Вокал». Группа «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Кунчээн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» лауреаты 3 степени. «Конкурс новогодних открыток». Иванова Алина, группа «Маленькая страна» – Лауреат 2 степени, «Конкурс елочной игрушки», «Конкурс «Мы за чаем не скучаем». Гуринова Милена, группа «Маленькая страна» - Дипломант 1 степени, Константинова Валерия, группа «</a:t>
                      </a:r>
                      <a:r>
                        <a:rPr lang="ru-RU" sz="13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Кунчээн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» - Лауреат 3  степени</a:t>
                      </a:r>
                      <a:endParaRPr lang="ru-RU" sz="13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4798" marR="447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Рисунок 11" descr="Рисунок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9729" y="679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32" name="TextBox 12"/>
          <p:cNvSpPr txBox="1"/>
          <p:nvPr/>
        </p:nvSpPr>
        <p:spPr>
          <a:xfrm>
            <a:off x="1241576" y="201656"/>
            <a:ext cx="9708848" cy="400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sz="2000" dirty="0"/>
              <a:t>ОЧНЫЕ КУРСЫ ПО ДОПОЛНИТЕЛЬНОМУ ОБРАЗОВАНИЮ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614492"/>
              </p:ext>
            </p:extLst>
          </p:nvPr>
        </p:nvGraphicFramePr>
        <p:xfrm>
          <a:off x="1055440" y="620690"/>
          <a:ext cx="10297143" cy="5866822"/>
        </p:xfrm>
        <a:graphic>
          <a:graphicData uri="http://schemas.openxmlformats.org/drawingml/2006/table">
            <a:tbl>
              <a:tblPr/>
              <a:tblGrid>
                <a:gridCol w="11357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260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97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406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749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55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Смены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Даты проведения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Название смен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Охват детей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Объем услуги,  дето-дни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7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 (14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дн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)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1 - 14 февраля 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Мы - будущее России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73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6012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5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 (14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дн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)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18 февраля –  3 марта 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Медиавызов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58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7070,4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7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 (14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дн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)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  – 18 марта 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Дети Арктики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65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8101,8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5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 (14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дн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)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23 марта – 5 апреля 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РДШ – территория творчества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72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8010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7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5(14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дн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)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9  – 22 апреля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Юнармеец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88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7614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7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 (21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дн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)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23 июня – 13 июля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Я гражданин мира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104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15255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 (21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дн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)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23 июля – 12 августа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Легенды танца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131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20142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7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 (21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дн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)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  – 30 августа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Поверь в себя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169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16740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5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9 (21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дн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)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19 июня – 9 июля (Энергетик)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Я познаю Россию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122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12690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5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 (21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дн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)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23 июля – 12 августа (Энергетик)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Искатели приключений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164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24273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682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11 (21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дн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)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 августа – 5 сентября (Энергетик)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Твори добро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52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8424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55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12(8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дн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)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29 ноября - 6 декабря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Опыт поколений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39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6480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55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13 (10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дн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)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20 - 27 декабря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«Новогодняя сказка»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100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9000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7545">
                <a:tc>
                  <a:txBody>
                    <a:bodyPr/>
                    <a:lstStyle/>
                    <a:p>
                      <a:endParaRPr lang="ru-RU" sz="1400" b="1" dirty="0"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Итого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1237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149812,2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Рисунок 11" descr="Рисунок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9729" y="679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32" name="TextBox 12"/>
          <p:cNvSpPr txBox="1"/>
          <p:nvPr/>
        </p:nvSpPr>
        <p:spPr>
          <a:xfrm>
            <a:off x="1241576" y="201656"/>
            <a:ext cx="9708848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sz="1800" dirty="0"/>
              <a:t>ДИСТАНЦИОННЫЕ КУРСЫ ПО ДОПОЛНИТЕЛЬНОМУ ОБРАЗОВАНИЮ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776961"/>
              </p:ext>
            </p:extLst>
          </p:nvPr>
        </p:nvGraphicFramePr>
        <p:xfrm>
          <a:off x="1055438" y="692697"/>
          <a:ext cx="10081121" cy="5702780"/>
        </p:xfrm>
        <a:graphic>
          <a:graphicData uri="http://schemas.openxmlformats.org/drawingml/2006/table">
            <a:tbl>
              <a:tblPr/>
              <a:tblGrid>
                <a:gridCol w="11378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706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573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992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160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14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Смена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Даты проведен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Название смен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Охват детей, чел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Объем услуги, человеко-часы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13 – 26 января 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Добрая зима РДШ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170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11646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15 – 28 января 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Территория здоровья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89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6408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 – 14 февраля 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Мы - будущее России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107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7038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18 февраля – 3 марта 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Медиавызов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186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13392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23 марта – 5 апреля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РДШ – территория творчества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174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11484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 июня - 14 июня 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Будь с нами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128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6577,2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18 – 20 августа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Твори добро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58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2035,8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22 -25 августа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Твори добро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37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1742,2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9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29 августа – 1 сентября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Твори добро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49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2304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20 октября - 9 ноября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Я-инженер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97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16092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11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12 - 25 ноября 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«Медиа-смена РДШ» (МАН)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62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7092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514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12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29 ноября - 06 декабря 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«Я - лидер»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77</a:t>
                      </a:r>
                      <a:endParaRPr lang="ru-RU" sz="16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5196,6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717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Итого</a:t>
                      </a:r>
                      <a:endParaRPr lang="ru-RU" sz="16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1234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91007,8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Рисунок 11" descr="Рисунок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9729" y="679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32" name="TextBox 12"/>
          <p:cNvSpPr txBox="1"/>
          <p:nvPr/>
        </p:nvSpPr>
        <p:spPr>
          <a:xfrm>
            <a:off x="1241576" y="201656"/>
            <a:ext cx="10183016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sz="1600" dirty="0"/>
              <a:t>ПРОВЕДЕНЫ И РЕАЛИЗОВАНЫ 15 ПРОФИЛЬНЫХ СМЕН И 2 ПРОГРАММЫ ОЗДОРОВЛЕНИЯ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005085"/>
              </p:ext>
            </p:extLst>
          </p:nvPr>
        </p:nvGraphicFramePr>
        <p:xfrm>
          <a:off x="983432" y="620688"/>
          <a:ext cx="10657183" cy="6100796"/>
        </p:xfrm>
        <a:graphic>
          <a:graphicData uri="http://schemas.openxmlformats.org/drawingml/2006/table">
            <a:tbl>
              <a:tblPr/>
              <a:tblGrid>
                <a:gridCol w="6497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26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1683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5212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43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№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п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п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Период проведения смены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Место проведения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Наименование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Продолжительность смены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Охват детей, чел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 – 28 января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Центр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Азбука здоровья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14 дней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89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5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1 - 14 февраля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Центр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Территория здоровья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14 дней 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73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5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18 февраля - 03 марта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Центр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Медиавызов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14 дней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58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3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05 - 18 марта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Центр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Дети Арктики/Зеленые пионеры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14 дней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66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5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23 марта - 05 апреля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Центр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РДШ – атмосфера творчества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14 дней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72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5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09 -22 апреля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Центр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Регион-14/Юнармеец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14 дней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88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5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19 июня - 9 июля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Энергетик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Я познаю Россию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21 день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122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5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8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23 июня – 13 июля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Центр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Я гражданин мира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21 день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104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5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9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23 июля – 13 августа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Центр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Легенды танца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21 день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131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5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23 июля -13 августа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Энергетик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Время приключений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21 день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165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5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11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 августа - 05 сентября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Энергетик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Твори добро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21 день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64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4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12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10 -30 августа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Центр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Поверь в себя!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21 день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169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3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13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20 октября – 09 ноября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Центр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Орлята учатся мечтать /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Я -  инженер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21 день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97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4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14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12 -25 ноября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Центр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Медиасмена РДШ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14 дней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62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95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29 ноября - 06 декабря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Центр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Я - лидер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 дней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79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8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1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август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Центр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Дети ЧС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 дня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144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5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 февраля – 30 апреля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Центр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Дети УОР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79 дней</a:t>
                      </a:r>
                      <a:endParaRPr lang="ru-RU" sz="1400" b="1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50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4871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Итого детей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1633</a:t>
                      </a:r>
                      <a:endParaRPr lang="ru-RU" sz="1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Рисунок 11" descr="Рисунок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TextBox 12"/>
          <p:cNvSpPr txBox="1"/>
          <p:nvPr/>
        </p:nvSpPr>
        <p:spPr>
          <a:xfrm>
            <a:off x="1127448" y="404664"/>
            <a:ext cx="8220782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pPr algn="ctr"/>
            <a:r>
              <a:rPr lang="ru-RU" dirty="0"/>
              <a:t>ПРОГРАММЫ ЦЕНТРА ПО ОЗДОРОВЛЕНИЮ</a:t>
            </a:r>
          </a:p>
          <a:p>
            <a:endParaRPr dirty="0"/>
          </a:p>
        </p:txBody>
      </p:sp>
      <p:pic>
        <p:nvPicPr>
          <p:cNvPr id="24578" name="Picture 2" descr="http://dsad85.tom.ru/sites/default/files/images/7/8/______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1704" y="980728"/>
            <a:ext cx="4536504" cy="5190070"/>
          </a:xfrm>
          <a:prstGeom prst="rect">
            <a:avLst/>
          </a:prstGeom>
          <a:noFill/>
        </p:spPr>
      </p:pic>
      <p:sp>
        <p:nvSpPr>
          <p:cNvPr id="14" name="Объект 2"/>
          <p:cNvSpPr txBox="1"/>
          <p:nvPr/>
        </p:nvSpPr>
        <p:spPr>
          <a:xfrm>
            <a:off x="1991544" y="3140968"/>
            <a:ext cx="1656184" cy="720080"/>
          </a:xfrm>
          <a:prstGeom prst="rect">
            <a:avLst/>
          </a:prstGeom>
          <a:solidFill>
            <a:srgbClr val="FFFFFF"/>
          </a:solidFill>
          <a:ln w="38100">
            <a:solidFill>
              <a:srgbClr val="60CDCD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 defTabSz="877822">
              <a:lnSpc>
                <a:spcPct val="81000"/>
              </a:lnSpc>
              <a:spcBef>
                <a:spcPts val="900"/>
              </a:spcBef>
              <a:defRPr sz="1500" b="1">
                <a:latin typeface="Circe Bold"/>
                <a:ea typeface="Circe Bold"/>
                <a:cs typeface="Circe Bold"/>
                <a:sym typeface="Circe Bold"/>
              </a:defRPr>
            </a:lvl1pPr>
          </a:lstStyle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Легкое дыхание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Объект 2"/>
          <p:cNvSpPr txBox="1"/>
          <p:nvPr/>
        </p:nvSpPr>
        <p:spPr>
          <a:xfrm>
            <a:off x="2063552" y="4437112"/>
            <a:ext cx="1656184" cy="720080"/>
          </a:xfrm>
          <a:prstGeom prst="rect">
            <a:avLst/>
          </a:prstGeom>
          <a:solidFill>
            <a:srgbClr val="FFFFFF"/>
          </a:solidFill>
          <a:ln w="38100">
            <a:solidFill>
              <a:srgbClr val="60CDCD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 defTabSz="877822">
              <a:lnSpc>
                <a:spcPct val="81000"/>
              </a:lnSpc>
              <a:spcBef>
                <a:spcPts val="900"/>
              </a:spcBef>
              <a:defRPr sz="1500" b="1">
                <a:latin typeface="Circe Bold"/>
                <a:ea typeface="Circe Bold"/>
                <a:cs typeface="Circe Bold"/>
                <a:sym typeface="Circe Bold"/>
              </a:defRPr>
            </a:lvl1pPr>
          </a:lstStyle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Здоровый позвоночник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Объект 2"/>
          <p:cNvSpPr txBox="1"/>
          <p:nvPr/>
        </p:nvSpPr>
        <p:spPr>
          <a:xfrm>
            <a:off x="1919536" y="1700808"/>
            <a:ext cx="1656184" cy="720080"/>
          </a:xfrm>
          <a:prstGeom prst="rect">
            <a:avLst/>
          </a:prstGeom>
          <a:solidFill>
            <a:srgbClr val="FFFFFF"/>
          </a:solidFill>
          <a:ln w="38100">
            <a:solidFill>
              <a:srgbClr val="60CDCD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 defTabSz="877822">
              <a:lnSpc>
                <a:spcPct val="81000"/>
              </a:lnSpc>
              <a:spcBef>
                <a:spcPts val="900"/>
              </a:spcBef>
              <a:defRPr sz="1500" b="1">
                <a:latin typeface="Circe Bold"/>
                <a:ea typeface="Circe Bold"/>
                <a:cs typeface="Circe Bold"/>
                <a:sym typeface="Circe Bold"/>
              </a:defRPr>
            </a:lvl1pPr>
          </a:lstStyle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Посмотри мир иначе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Объект 2"/>
          <p:cNvSpPr txBox="1"/>
          <p:nvPr/>
        </p:nvSpPr>
        <p:spPr>
          <a:xfrm>
            <a:off x="2639616" y="5661248"/>
            <a:ext cx="1656184" cy="720080"/>
          </a:xfrm>
          <a:prstGeom prst="rect">
            <a:avLst/>
          </a:prstGeom>
          <a:solidFill>
            <a:srgbClr val="FFFFFF"/>
          </a:solidFill>
          <a:ln w="38100">
            <a:solidFill>
              <a:srgbClr val="60CDCD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 defTabSz="877822">
              <a:lnSpc>
                <a:spcPct val="81000"/>
              </a:lnSpc>
              <a:spcBef>
                <a:spcPts val="900"/>
              </a:spcBef>
              <a:defRPr sz="1500" b="1">
                <a:latin typeface="Circe Bold"/>
                <a:ea typeface="Circe Bold"/>
                <a:cs typeface="Circe Bold"/>
                <a:sym typeface="Circe Bold"/>
              </a:defRPr>
            </a:lvl1pPr>
          </a:lstStyle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Красивая кожа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Объект 2"/>
          <p:cNvSpPr txBox="1"/>
          <p:nvPr/>
        </p:nvSpPr>
        <p:spPr>
          <a:xfrm>
            <a:off x="7536160" y="4293096"/>
            <a:ext cx="1656184" cy="720080"/>
          </a:xfrm>
          <a:prstGeom prst="rect">
            <a:avLst/>
          </a:prstGeom>
          <a:solidFill>
            <a:srgbClr val="FFFFFF"/>
          </a:solidFill>
          <a:ln w="38100">
            <a:solidFill>
              <a:srgbClr val="60CDCD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 defTabSz="877822">
              <a:lnSpc>
                <a:spcPct val="81000"/>
              </a:lnSpc>
              <a:spcBef>
                <a:spcPts val="900"/>
              </a:spcBef>
              <a:defRPr sz="1500" b="1">
                <a:latin typeface="Circe Bold"/>
                <a:ea typeface="Circe Bold"/>
                <a:cs typeface="Circe Bold"/>
                <a:sym typeface="Circe Bold"/>
              </a:defRPr>
            </a:lvl1pPr>
          </a:lstStyle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Свободное движение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Объект 2"/>
          <p:cNvSpPr txBox="1"/>
          <p:nvPr/>
        </p:nvSpPr>
        <p:spPr>
          <a:xfrm>
            <a:off x="7392144" y="1700808"/>
            <a:ext cx="1656184" cy="720080"/>
          </a:xfrm>
          <a:prstGeom prst="rect">
            <a:avLst/>
          </a:prstGeom>
          <a:solidFill>
            <a:srgbClr val="FFFFFF"/>
          </a:solidFill>
          <a:ln w="38100">
            <a:solidFill>
              <a:srgbClr val="60CDCD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 defTabSz="877822">
              <a:lnSpc>
                <a:spcPct val="81000"/>
              </a:lnSpc>
              <a:spcBef>
                <a:spcPts val="900"/>
              </a:spcBef>
              <a:defRPr sz="1500" b="1">
                <a:latin typeface="Circe Bold"/>
                <a:ea typeface="Circe Bold"/>
                <a:cs typeface="Circe Bold"/>
                <a:sym typeface="Circe Bold"/>
              </a:defRPr>
            </a:lvl1pPr>
          </a:lstStyle>
          <a:p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Антистресс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Объект 2"/>
          <p:cNvSpPr txBox="1"/>
          <p:nvPr/>
        </p:nvSpPr>
        <p:spPr>
          <a:xfrm>
            <a:off x="7464152" y="3140968"/>
            <a:ext cx="1656184" cy="720080"/>
          </a:xfrm>
          <a:prstGeom prst="rect">
            <a:avLst/>
          </a:prstGeom>
          <a:solidFill>
            <a:srgbClr val="FFFFFF"/>
          </a:solidFill>
          <a:ln w="38100">
            <a:solidFill>
              <a:srgbClr val="60CDCD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 defTabSz="877822">
              <a:lnSpc>
                <a:spcPct val="81000"/>
              </a:lnSpc>
              <a:spcBef>
                <a:spcPts val="900"/>
              </a:spcBef>
              <a:defRPr sz="1500" b="1">
                <a:latin typeface="Circe Bold"/>
                <a:ea typeface="Circe Bold"/>
                <a:cs typeface="Circe Bold"/>
                <a:sym typeface="Circe Bold"/>
              </a:defRPr>
            </a:lvl1pPr>
          </a:lstStyle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Здоровье без диет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Объект 2"/>
          <p:cNvSpPr txBox="1"/>
          <p:nvPr/>
        </p:nvSpPr>
        <p:spPr>
          <a:xfrm>
            <a:off x="6600056" y="5733256"/>
            <a:ext cx="1656184" cy="720080"/>
          </a:xfrm>
          <a:prstGeom prst="rect">
            <a:avLst/>
          </a:prstGeom>
          <a:solidFill>
            <a:srgbClr val="FFFFFF"/>
          </a:solidFill>
          <a:ln w="38100">
            <a:solidFill>
              <a:srgbClr val="60CDCD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 defTabSz="877822">
              <a:lnSpc>
                <a:spcPct val="81000"/>
              </a:lnSpc>
              <a:spcBef>
                <a:spcPts val="900"/>
              </a:spcBef>
              <a:defRPr sz="1500" b="1">
                <a:latin typeface="Circe Bold"/>
                <a:ea typeface="Circe Bold"/>
                <a:cs typeface="Circe Bold"/>
                <a:sym typeface="Circe Bold"/>
              </a:defRPr>
            </a:lvl1pPr>
          </a:lstStyle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Дорога к здоровью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78797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Рисунок 11" descr="Рисунок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TextBox 12"/>
          <p:cNvSpPr txBox="1"/>
          <p:nvPr/>
        </p:nvSpPr>
        <p:spPr>
          <a:xfrm>
            <a:off x="1128784" y="600739"/>
            <a:ext cx="8220782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dirty="0"/>
              <a:t>ОЗДОРОВЛЕНИЕ</a:t>
            </a:r>
          </a:p>
        </p:txBody>
      </p:sp>
      <p:sp>
        <p:nvSpPr>
          <p:cNvPr id="237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458282" y="4873964"/>
            <a:ext cx="1683705" cy="877814"/>
          </a:xfrm>
          <a:prstGeom prst="rect">
            <a:avLst/>
          </a:prstGeom>
          <a:solidFill>
            <a:srgbClr val="FFFFFF"/>
          </a:solidFill>
          <a:ln w="38100">
            <a:solidFill>
              <a:srgbClr val="60CDCD"/>
            </a:solidFill>
            <a:miter lim="800000"/>
          </a:ln>
        </p:spPr>
        <p:txBody>
          <a:bodyPr anchor="ctr"/>
          <a:lstStyle>
            <a:lvl1pPr marL="0" indent="0" algn="ctr">
              <a:lnSpc>
                <a:spcPct val="150000"/>
              </a:lnSpc>
              <a:spcBef>
                <a:spcPts val="0"/>
              </a:spcBef>
              <a:buSzTx/>
              <a:buNone/>
              <a:defRPr sz="1600" b="1">
                <a:latin typeface="Circe Bold"/>
                <a:ea typeface="Circe Bold"/>
                <a:cs typeface="Circe Bold"/>
                <a:sym typeface="Circe Bold"/>
              </a:defRPr>
            </a:lvl1pPr>
          </a:lstStyle>
          <a:p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терапия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8" name="Объект 2"/>
          <p:cNvSpPr txBox="1"/>
          <p:nvPr/>
        </p:nvSpPr>
        <p:spPr>
          <a:xfrm>
            <a:off x="1666058" y="5534273"/>
            <a:ext cx="1683705" cy="877814"/>
          </a:xfrm>
          <a:prstGeom prst="rect">
            <a:avLst/>
          </a:prstGeom>
          <a:solidFill>
            <a:srgbClr val="FFFFFF"/>
          </a:solidFill>
          <a:ln w="38100">
            <a:solidFill>
              <a:srgbClr val="47B1F1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sz="1600" b="1">
                <a:latin typeface="Circe Bold"/>
                <a:ea typeface="Circe Bold"/>
                <a:cs typeface="Circe Bold"/>
                <a:sym typeface="Circe Bold"/>
              </a:defRPr>
            </a:lvl1pPr>
          </a:lstStyle>
          <a:p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лечебная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физкультура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9" name="Объект 2"/>
          <p:cNvSpPr txBox="1"/>
          <p:nvPr/>
        </p:nvSpPr>
        <p:spPr>
          <a:xfrm>
            <a:off x="2945151" y="4873964"/>
            <a:ext cx="1683707" cy="877814"/>
          </a:xfrm>
          <a:prstGeom prst="rect">
            <a:avLst/>
          </a:prstGeom>
          <a:solidFill>
            <a:srgbClr val="FFFFFF"/>
          </a:solidFill>
          <a:ln w="38100">
            <a:solidFill>
              <a:srgbClr val="60CDCD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sz="1600" b="1">
                <a:latin typeface="Circe Bold"/>
                <a:ea typeface="Circe Bold"/>
                <a:cs typeface="Circe Bold"/>
                <a:sym typeface="Circe Bold"/>
              </a:defRPr>
            </a:lvl1pPr>
          </a:lstStyle>
          <a:p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физиотерапия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0" name="Объект 2"/>
          <p:cNvSpPr txBox="1"/>
          <p:nvPr/>
        </p:nvSpPr>
        <p:spPr>
          <a:xfrm>
            <a:off x="4152927" y="4164452"/>
            <a:ext cx="1683707" cy="877814"/>
          </a:xfrm>
          <a:prstGeom prst="rect">
            <a:avLst/>
          </a:prstGeom>
          <a:solidFill>
            <a:srgbClr val="FFFFFF"/>
          </a:solidFill>
          <a:ln w="38100">
            <a:solidFill>
              <a:srgbClr val="47B1F1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sz="1600" b="1">
                <a:latin typeface="Circe Bold"/>
                <a:ea typeface="Circe Bold"/>
                <a:cs typeface="Circe Bold"/>
                <a:sym typeface="Circe Bold"/>
              </a:defRPr>
            </a:lvl1pPr>
          </a:lstStyle>
          <a:p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психотерапия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1" name="Объект 2"/>
          <p:cNvSpPr txBox="1"/>
          <p:nvPr/>
        </p:nvSpPr>
        <p:spPr>
          <a:xfrm>
            <a:off x="5360703" y="3454939"/>
            <a:ext cx="1683706" cy="877814"/>
          </a:xfrm>
          <a:prstGeom prst="rect">
            <a:avLst/>
          </a:prstGeom>
          <a:solidFill>
            <a:srgbClr val="FFFFFF"/>
          </a:solidFill>
          <a:ln w="38100">
            <a:solidFill>
              <a:srgbClr val="60CDCD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sz="1600" b="1">
                <a:latin typeface="Circe Bold"/>
                <a:ea typeface="Circe Bold"/>
                <a:cs typeface="Circe Bold"/>
                <a:sym typeface="Circe Bold"/>
              </a:defRPr>
            </a:lvl1pPr>
          </a:lstStyle>
          <a:p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стоматология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2" name="Объект 2"/>
          <p:cNvSpPr txBox="1"/>
          <p:nvPr/>
        </p:nvSpPr>
        <p:spPr>
          <a:xfrm>
            <a:off x="6568478" y="2745426"/>
            <a:ext cx="1683707" cy="877814"/>
          </a:xfrm>
          <a:prstGeom prst="rect">
            <a:avLst/>
          </a:prstGeom>
          <a:solidFill>
            <a:srgbClr val="FFFFFF"/>
          </a:solidFill>
          <a:ln w="38100">
            <a:solidFill>
              <a:srgbClr val="47B1F1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sz="1600" b="1">
                <a:latin typeface="Circe Bold"/>
                <a:ea typeface="Circe Bold"/>
                <a:cs typeface="Circe Bold"/>
                <a:sym typeface="Circe Bold"/>
              </a:defRPr>
            </a:lvl1pPr>
          </a:lstStyle>
          <a:p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неврология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3" name="Объект 2"/>
          <p:cNvSpPr txBox="1"/>
          <p:nvPr/>
        </p:nvSpPr>
        <p:spPr>
          <a:xfrm>
            <a:off x="7711581" y="2035911"/>
            <a:ext cx="1840803" cy="817025"/>
          </a:xfrm>
          <a:prstGeom prst="rect">
            <a:avLst/>
          </a:prstGeom>
          <a:solidFill>
            <a:srgbClr val="FFFFFF"/>
          </a:solidFill>
          <a:ln w="38100">
            <a:solidFill>
              <a:srgbClr val="60CDCD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sz="1600" b="1">
                <a:latin typeface="Circe Bold"/>
                <a:ea typeface="Circe Bold"/>
                <a:cs typeface="Circe Bold"/>
                <a:sym typeface="Circe Bold"/>
              </a:defRPr>
            </a:lvl1pPr>
          </a:lstStyle>
          <a:p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офтальмология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4" name="Объект 2"/>
          <p:cNvSpPr txBox="1"/>
          <p:nvPr/>
        </p:nvSpPr>
        <p:spPr>
          <a:xfrm>
            <a:off x="8854682" y="1346068"/>
            <a:ext cx="1683706" cy="877814"/>
          </a:xfrm>
          <a:prstGeom prst="rect">
            <a:avLst/>
          </a:prstGeom>
          <a:solidFill>
            <a:srgbClr val="FFFFFF"/>
          </a:solidFill>
          <a:ln w="38100">
            <a:solidFill>
              <a:srgbClr val="47B1F1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sz="1600" b="1">
                <a:latin typeface="Circe Bold"/>
                <a:ea typeface="Circe Bold"/>
                <a:cs typeface="Circe Bold"/>
                <a:sym typeface="Circe Bold"/>
              </a:defRPr>
            </a:lvl1pPr>
          </a:lstStyle>
          <a:p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диетология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" name="Объект 2"/>
          <p:cNvSpPr txBox="1"/>
          <p:nvPr/>
        </p:nvSpPr>
        <p:spPr>
          <a:xfrm>
            <a:off x="9997785" y="623499"/>
            <a:ext cx="1683707" cy="877814"/>
          </a:xfrm>
          <a:prstGeom prst="rect">
            <a:avLst/>
          </a:prstGeom>
          <a:solidFill>
            <a:srgbClr val="FFFFFF"/>
          </a:solidFill>
          <a:ln w="38100">
            <a:solidFill>
              <a:srgbClr val="60CDCD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sz="1600" b="1">
                <a:latin typeface="Circe Bold"/>
                <a:ea typeface="Circe Bold"/>
                <a:cs typeface="Circe Bold"/>
                <a:sym typeface="Circe Bold"/>
              </a:defRPr>
            </a:lvl1pPr>
          </a:lstStyle>
          <a:p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педиатрия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6" name="Прямая соединительная линия 23"/>
          <p:cNvSpPr/>
          <p:nvPr/>
        </p:nvSpPr>
        <p:spPr>
          <a:xfrm>
            <a:off x="403699" y="2642772"/>
            <a:ext cx="3181363" cy="9"/>
          </a:xfrm>
          <a:prstGeom prst="line">
            <a:avLst/>
          </a:prstGeom>
          <a:ln w="28575">
            <a:solidFill>
              <a:srgbClr val="262626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47" name="TextBox 24"/>
          <p:cNvSpPr txBox="1"/>
          <p:nvPr/>
        </p:nvSpPr>
        <p:spPr>
          <a:xfrm>
            <a:off x="395475" y="1506409"/>
            <a:ext cx="6019883" cy="828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 b="1">
                <a:solidFill>
                  <a:srgbClr val="262626"/>
                </a:solidFill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Эффект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оздоровления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2400" b="1">
                <a:solidFill>
                  <a:srgbClr val="262626"/>
                </a:solidFill>
                <a:latin typeface="Circe"/>
                <a:ea typeface="Circe"/>
                <a:cs typeface="Circe"/>
                <a:sym typeface="Circe"/>
              </a:defRPr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% </a:t>
            </a:r>
          </a:p>
        </p:txBody>
      </p:sp>
      <p:sp>
        <p:nvSpPr>
          <p:cNvPr id="249" name="Объект 2"/>
          <p:cNvSpPr txBox="1"/>
          <p:nvPr/>
        </p:nvSpPr>
        <p:spPr>
          <a:xfrm>
            <a:off x="407991" y="2848946"/>
            <a:ext cx="3871911" cy="877814"/>
          </a:xfrm>
          <a:prstGeom prst="rect">
            <a:avLst/>
          </a:prstGeom>
          <a:solidFill>
            <a:srgbClr val="FFFFFF"/>
          </a:solidFill>
          <a:ln w="38100">
            <a:solidFill>
              <a:srgbClr val="60CDCD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 defTabSz="877822">
              <a:lnSpc>
                <a:spcPct val="81000"/>
              </a:lnSpc>
              <a:spcBef>
                <a:spcPts val="900"/>
              </a:spcBef>
              <a:defRPr sz="1500" b="1">
                <a:latin typeface="Circe Bold"/>
                <a:ea typeface="Circe Bold"/>
                <a:cs typeface="Circe Bold"/>
                <a:sym typeface="Circe Bold"/>
              </a:defRPr>
            </a:lvl1pPr>
          </a:lstStyle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Правильное сбалансированное питание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Рисунок 11" descr="Рисунок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TextBox 12"/>
          <p:cNvSpPr txBox="1"/>
          <p:nvPr/>
        </p:nvSpPr>
        <p:spPr>
          <a:xfrm>
            <a:off x="1343472" y="600739"/>
            <a:ext cx="9505056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dirty="0"/>
              <a:t>ПОКАЗАТЕЛИ ЭФФЕКТИВНОСТИ ОЗДОРОВЛЕНИЯ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216740"/>
              </p:ext>
            </p:extLst>
          </p:nvPr>
        </p:nvGraphicFramePr>
        <p:xfrm>
          <a:off x="1271464" y="1556789"/>
          <a:ext cx="9649071" cy="4752531"/>
        </p:xfrm>
        <a:graphic>
          <a:graphicData uri="http://schemas.openxmlformats.org/drawingml/2006/table">
            <a:tbl>
              <a:tblPr/>
              <a:tblGrid>
                <a:gridCol w="29523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23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271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873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18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Параметры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Выраженный оздоровительный эффект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Слабый оздоровительный эффект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Отсутствует оздоровительный эффект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F4F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67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Масса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1553(95,1%)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24(1,5%)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40(2,3%)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67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Рост 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1592(97,5%)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23(1,4%)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43(2,6%)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67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Динамометрия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1561(95,6%)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26(1,6%)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39(2,2%)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67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ЖЕЛ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1562(95,7%)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39(2,2%)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67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ИТОГО 1633 детей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1567(96%)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24(1,5%)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42(2,5%)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TextBox 11"/>
          <p:cNvSpPr txBox="1"/>
          <p:nvPr/>
        </p:nvSpPr>
        <p:spPr>
          <a:xfrm>
            <a:off x="1047368" y="437340"/>
            <a:ext cx="9518206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pPr algn="ctr"/>
            <a:r>
              <a:rPr lang="ru-RU" dirty="0"/>
              <a:t>ЛЕТНЯЯ КАМПАНИЯ 2021</a:t>
            </a:r>
            <a:endParaRPr dirty="0"/>
          </a:p>
        </p:txBody>
      </p:sp>
      <p:graphicFrame>
        <p:nvGraphicFramePr>
          <p:cNvPr id="253" name="Объект 3"/>
          <p:cNvGraphicFramePr/>
          <p:nvPr>
            <p:extLst>
              <p:ext uri="{D42A27DB-BD31-4B8C-83A1-F6EECF244321}">
                <p14:modId xmlns:p14="http://schemas.microsoft.com/office/powerpoint/2010/main" val="1987308433"/>
              </p:ext>
            </p:extLst>
          </p:nvPr>
        </p:nvGraphicFramePr>
        <p:xfrm>
          <a:off x="767407" y="1412776"/>
          <a:ext cx="10873209" cy="4651526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5633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759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339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934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Тип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лагеря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</a:lnT>
                    <a:solidFill>
                      <a:srgbClr val="4E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202</a:t>
                      </a: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T w="12700">
                      <a:solidFill>
                        <a:srgbClr val="000000"/>
                      </a:solidFill>
                    </a:lnT>
                    <a:solidFill>
                      <a:srgbClr val="4E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Количество детей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solidFill>
                      <a:srgbClr val="4EF4F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33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В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сего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354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22 494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31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Лагерь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с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дневным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пребыванием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детей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293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16 471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31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Загородный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стационарный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lang="en-US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оздоровительный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лагерь</a:t>
                      </a:r>
                      <a:endParaRPr lang="ru-RU"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endParaRPr lang="ru-RU"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30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endParaRPr lang="ru-RU"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4 621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33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Санаторий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140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33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Лагерь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труда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и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отдыха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30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1 262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Прямая соединительная линия 27"/>
          <p:cNvSpPr/>
          <p:nvPr/>
        </p:nvSpPr>
        <p:spPr>
          <a:xfrm>
            <a:off x="4945803" y="2711450"/>
            <a:ext cx="1974853" cy="0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02" name="Прямая соединительная линия 28"/>
          <p:cNvSpPr/>
          <p:nvPr/>
        </p:nvSpPr>
        <p:spPr>
          <a:xfrm>
            <a:off x="4945803" y="2863850"/>
            <a:ext cx="1974853" cy="0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03" name="Прямая соединительная линия 29"/>
          <p:cNvSpPr/>
          <p:nvPr/>
        </p:nvSpPr>
        <p:spPr>
          <a:xfrm>
            <a:off x="4945803" y="3009900"/>
            <a:ext cx="1974853" cy="0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04" name="Прямая соединительная линия 10"/>
          <p:cNvSpPr/>
          <p:nvPr/>
        </p:nvSpPr>
        <p:spPr>
          <a:xfrm>
            <a:off x="4945803" y="2559050"/>
            <a:ext cx="1974853" cy="0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5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TextBox 5"/>
          <p:cNvSpPr txBox="1"/>
          <p:nvPr/>
        </p:nvSpPr>
        <p:spPr>
          <a:xfrm>
            <a:off x="1013281" y="639241"/>
            <a:ext cx="433603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dirty="0"/>
              <a:t>ИНФРАСТРУКТУРА</a:t>
            </a:r>
          </a:p>
        </p:txBody>
      </p:sp>
      <p:sp>
        <p:nvSpPr>
          <p:cNvPr id="107" name="Прямоугольник 1"/>
          <p:cNvSpPr/>
          <p:nvPr/>
        </p:nvSpPr>
        <p:spPr>
          <a:xfrm>
            <a:off x="4791400" y="2419280"/>
            <a:ext cx="2254189" cy="770031"/>
          </a:xfrm>
          <a:prstGeom prst="rect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Прямоугольник с двумя усеченными соседними углами 8"/>
          <p:cNvSpPr/>
          <p:nvPr/>
        </p:nvSpPr>
        <p:spPr>
          <a:xfrm>
            <a:off x="4791400" y="2298666"/>
            <a:ext cx="2254184" cy="120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78" y="0"/>
                </a:moveTo>
                <a:lnTo>
                  <a:pt x="21022" y="0"/>
                </a:lnTo>
                <a:lnTo>
                  <a:pt x="21600" y="10800"/>
                </a:lnTo>
                <a:lnTo>
                  <a:pt x="21600" y="21600"/>
                </a:lnTo>
                <a:lnTo>
                  <a:pt x="0" y="21600"/>
                </a:lnTo>
                <a:lnTo>
                  <a:pt x="0" y="10800"/>
                </a:lnTo>
                <a:close/>
              </a:path>
            </a:pathLst>
          </a:custGeom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Прямоугольник с двумя усеченными соседними углами 24"/>
          <p:cNvSpPr/>
          <p:nvPr/>
        </p:nvSpPr>
        <p:spPr>
          <a:xfrm>
            <a:off x="5166050" y="2197099"/>
            <a:ext cx="281411" cy="992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3063"/>
                </a:lnTo>
                <a:lnTo>
                  <a:pt x="21600" y="21600"/>
                </a:lnTo>
                <a:lnTo>
                  <a:pt x="0" y="21600"/>
                </a:lnTo>
                <a:lnTo>
                  <a:pt x="0" y="3063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0" name="Прямоугольник с двумя усеченными соседними углами 25"/>
          <p:cNvSpPr/>
          <p:nvPr/>
        </p:nvSpPr>
        <p:spPr>
          <a:xfrm>
            <a:off x="5777653" y="2197099"/>
            <a:ext cx="281411" cy="992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3063"/>
                </a:lnTo>
                <a:lnTo>
                  <a:pt x="21600" y="21600"/>
                </a:lnTo>
                <a:lnTo>
                  <a:pt x="0" y="21600"/>
                </a:lnTo>
                <a:lnTo>
                  <a:pt x="0" y="3063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Прямоугольник с двумя усеченными соседними углами 26"/>
          <p:cNvSpPr/>
          <p:nvPr/>
        </p:nvSpPr>
        <p:spPr>
          <a:xfrm>
            <a:off x="6389254" y="2197099"/>
            <a:ext cx="281411" cy="992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3063"/>
                </a:lnTo>
                <a:lnTo>
                  <a:pt x="21600" y="21600"/>
                </a:lnTo>
                <a:lnTo>
                  <a:pt x="0" y="21600"/>
                </a:lnTo>
                <a:lnTo>
                  <a:pt x="0" y="3063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2" name="Прямая соединительная линия 30"/>
          <p:cNvSpPr/>
          <p:nvPr/>
        </p:nvSpPr>
        <p:spPr>
          <a:xfrm>
            <a:off x="5231553" y="2476500"/>
            <a:ext cx="158759" cy="0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3" name="Прямая соединительная линия 31"/>
          <p:cNvSpPr/>
          <p:nvPr/>
        </p:nvSpPr>
        <p:spPr>
          <a:xfrm>
            <a:off x="5231553" y="2628900"/>
            <a:ext cx="158759" cy="0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4" name="Прямая соединительная линия 32"/>
          <p:cNvSpPr/>
          <p:nvPr/>
        </p:nvSpPr>
        <p:spPr>
          <a:xfrm>
            <a:off x="5231553" y="2781300"/>
            <a:ext cx="158759" cy="0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5" name="Прямая соединительная линия 33"/>
          <p:cNvSpPr/>
          <p:nvPr/>
        </p:nvSpPr>
        <p:spPr>
          <a:xfrm>
            <a:off x="5231553" y="2933700"/>
            <a:ext cx="158759" cy="0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6" name="Прямая соединительная линия 36"/>
          <p:cNvSpPr/>
          <p:nvPr/>
        </p:nvSpPr>
        <p:spPr>
          <a:xfrm>
            <a:off x="5841153" y="2476500"/>
            <a:ext cx="158759" cy="0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7" name="Прямая соединительная линия 37"/>
          <p:cNvSpPr/>
          <p:nvPr/>
        </p:nvSpPr>
        <p:spPr>
          <a:xfrm>
            <a:off x="5841153" y="2628900"/>
            <a:ext cx="158759" cy="0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8" name="Прямая соединительная линия 38"/>
          <p:cNvSpPr/>
          <p:nvPr/>
        </p:nvSpPr>
        <p:spPr>
          <a:xfrm>
            <a:off x="5841153" y="2781300"/>
            <a:ext cx="158759" cy="0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9" name="Прямая соединительная линия 39"/>
          <p:cNvSpPr/>
          <p:nvPr/>
        </p:nvSpPr>
        <p:spPr>
          <a:xfrm>
            <a:off x="5841153" y="2933700"/>
            <a:ext cx="158759" cy="0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0" name="Прямая соединительная линия 40"/>
          <p:cNvSpPr/>
          <p:nvPr/>
        </p:nvSpPr>
        <p:spPr>
          <a:xfrm>
            <a:off x="6457103" y="2470150"/>
            <a:ext cx="158759" cy="0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1" name="Прямая соединительная линия 41"/>
          <p:cNvSpPr/>
          <p:nvPr/>
        </p:nvSpPr>
        <p:spPr>
          <a:xfrm>
            <a:off x="6457103" y="2622550"/>
            <a:ext cx="158759" cy="0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2" name="Прямая соединительная линия 42"/>
          <p:cNvSpPr/>
          <p:nvPr/>
        </p:nvSpPr>
        <p:spPr>
          <a:xfrm>
            <a:off x="6457103" y="2774950"/>
            <a:ext cx="158759" cy="0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3" name="Прямая соединительная линия 43"/>
          <p:cNvSpPr/>
          <p:nvPr/>
        </p:nvSpPr>
        <p:spPr>
          <a:xfrm>
            <a:off x="6457103" y="2927350"/>
            <a:ext cx="158759" cy="0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4" name="Прямоугольник 44"/>
          <p:cNvSpPr txBox="1"/>
          <p:nvPr/>
        </p:nvSpPr>
        <p:spPr>
          <a:xfrm>
            <a:off x="4993880" y="1433250"/>
            <a:ext cx="1849220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Спальный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корпус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00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мест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Прямая соединительная линия 45"/>
          <p:cNvSpPr/>
          <p:nvPr/>
        </p:nvSpPr>
        <p:spPr>
          <a:xfrm>
            <a:off x="9237981" y="3341977"/>
            <a:ext cx="975790" cy="9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6" name="Прямоугольник 46"/>
          <p:cNvSpPr/>
          <p:nvPr/>
        </p:nvSpPr>
        <p:spPr>
          <a:xfrm>
            <a:off x="9083578" y="3136661"/>
            <a:ext cx="1307995" cy="412246"/>
          </a:xfrm>
          <a:prstGeom prst="rect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Прямоугольник с двумя усеченными соседними углами 48"/>
          <p:cNvSpPr/>
          <p:nvPr/>
        </p:nvSpPr>
        <p:spPr>
          <a:xfrm>
            <a:off x="9083578" y="3014440"/>
            <a:ext cx="1307995" cy="120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6" y="0"/>
                </a:moveTo>
                <a:lnTo>
                  <a:pt x="20604" y="0"/>
                </a:lnTo>
                <a:lnTo>
                  <a:pt x="21600" y="10800"/>
                </a:lnTo>
                <a:lnTo>
                  <a:pt x="21600" y="21600"/>
                </a:lnTo>
                <a:lnTo>
                  <a:pt x="0" y="21600"/>
                </a:lnTo>
                <a:lnTo>
                  <a:pt x="0" y="10800"/>
                </a:lnTo>
                <a:close/>
              </a:path>
            </a:pathLst>
          </a:custGeom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Прямоугольник с двумя усеченными соседними углами 49"/>
          <p:cNvSpPr/>
          <p:nvPr/>
        </p:nvSpPr>
        <p:spPr>
          <a:xfrm>
            <a:off x="10021264" y="2931678"/>
            <a:ext cx="281411" cy="6172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4924"/>
                </a:lnTo>
                <a:lnTo>
                  <a:pt x="21600" y="21600"/>
                </a:lnTo>
                <a:lnTo>
                  <a:pt x="0" y="21600"/>
                </a:lnTo>
                <a:lnTo>
                  <a:pt x="0" y="4924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9" name="Прямая соединительная линия 50"/>
          <p:cNvSpPr/>
          <p:nvPr/>
        </p:nvSpPr>
        <p:spPr>
          <a:xfrm>
            <a:off x="10094231" y="3240708"/>
            <a:ext cx="152409" cy="9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0" name="Прямоугольник 52"/>
          <p:cNvSpPr txBox="1"/>
          <p:nvPr/>
        </p:nvSpPr>
        <p:spPr>
          <a:xfrm>
            <a:off x="8572512" y="3651344"/>
            <a:ext cx="2330121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Детский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сад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«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Лингва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algn="ctr">
              <a:defRPr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50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мест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1" name="Скругленный прямоугольник 53"/>
          <p:cNvSpPr/>
          <p:nvPr/>
        </p:nvSpPr>
        <p:spPr>
          <a:xfrm>
            <a:off x="1295202" y="1619141"/>
            <a:ext cx="1701802" cy="729739"/>
          </a:xfrm>
          <a:prstGeom prst="roundRect">
            <a:avLst>
              <a:gd name="adj" fmla="val 50000"/>
            </a:avLst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2" name="Скругленный прямоугольник 54"/>
          <p:cNvSpPr/>
          <p:nvPr/>
        </p:nvSpPr>
        <p:spPr>
          <a:xfrm>
            <a:off x="1364853" y="1687531"/>
            <a:ext cx="1562497" cy="592965"/>
          </a:xfrm>
          <a:prstGeom prst="roundRect">
            <a:avLst>
              <a:gd name="adj" fmla="val 50000"/>
            </a:avLst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3" name="Скругленный прямоугольник 55"/>
          <p:cNvSpPr/>
          <p:nvPr/>
        </p:nvSpPr>
        <p:spPr>
          <a:xfrm>
            <a:off x="1669905" y="1727160"/>
            <a:ext cx="934730" cy="514550"/>
          </a:xfrm>
          <a:prstGeom prst="roundRect">
            <a:avLst>
              <a:gd name="adj" fmla="val 0"/>
            </a:avLst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Прямоугольник 56"/>
          <p:cNvSpPr txBox="1"/>
          <p:nvPr/>
        </p:nvSpPr>
        <p:spPr>
          <a:xfrm>
            <a:off x="72623" y="2564904"/>
            <a:ext cx="4129269" cy="1846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Спортивная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база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 sz="1200" b="1">
                <a:latin typeface="Circe"/>
                <a:ea typeface="Circe"/>
                <a:cs typeface="Circe"/>
                <a:sym typeface="Circe"/>
              </a:defRPr>
            </a:pP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sz="1600" dirty="0" err="1">
                <a:latin typeface="Calibri" panose="020F0502020204030204" pitchFamily="34" charset="0"/>
                <a:cs typeface="Calibri" panose="020F0502020204030204" pitchFamily="34" charset="0"/>
              </a:rPr>
              <a:t>стадион</a:t>
            </a: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евростандарта</a:t>
            </a: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 с </a:t>
            </a:r>
            <a:r>
              <a:rPr sz="1600" dirty="0" err="1">
                <a:latin typeface="Calibri" panose="020F0502020204030204" pitchFamily="34" charset="0"/>
                <a:cs typeface="Calibri" panose="020F0502020204030204" pitchFamily="34" charset="0"/>
              </a:rPr>
              <a:t>футбольным</a:t>
            </a: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полем</a:t>
            </a: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баскетбольной</a:t>
            </a: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 sz="1200" b="1">
                <a:latin typeface="Circe"/>
                <a:ea typeface="Circe"/>
                <a:cs typeface="Circe"/>
                <a:sym typeface="Circe"/>
              </a:defRPr>
            </a:pPr>
            <a:r>
              <a:rPr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волейбольной</a:t>
            </a: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площадками</a:t>
            </a: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algn="ctr">
              <a:defRPr sz="1200" b="1">
                <a:latin typeface="Circe"/>
                <a:ea typeface="Circe"/>
                <a:cs typeface="Circe"/>
                <a:sym typeface="Circe"/>
              </a:defRPr>
            </a:pPr>
            <a:r>
              <a:rPr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беговая</a:t>
            </a: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дорожка</a:t>
            </a: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 sz="1200" b="1">
                <a:latin typeface="Circe"/>
                <a:ea typeface="Circe"/>
                <a:cs typeface="Circe"/>
                <a:sym typeface="Circe"/>
              </a:defRPr>
            </a:pP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с </a:t>
            </a:r>
            <a:r>
              <a:rPr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профессиональным</a:t>
            </a: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покрытием</a:t>
            </a: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algn="ctr">
              <a:defRPr sz="1200" b="1">
                <a:latin typeface="Circe"/>
                <a:ea typeface="Circe"/>
                <a:cs typeface="Circe"/>
                <a:sym typeface="Circe"/>
              </a:defRPr>
            </a:pPr>
            <a:r>
              <a:rPr sz="1600" dirty="0" err="1">
                <a:latin typeface="Calibri" panose="020F0502020204030204" pitchFamily="34" charset="0"/>
                <a:cs typeface="Calibri" panose="020F0502020204030204" pitchFamily="34" charset="0"/>
              </a:rPr>
              <a:t>тропа</a:t>
            </a: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00" dirty="0" err="1">
                <a:latin typeface="Calibri" panose="020F0502020204030204" pitchFamily="34" charset="0"/>
                <a:cs typeface="Calibri" panose="020F0502020204030204" pitchFamily="34" charset="0"/>
              </a:rPr>
              <a:t>здоровья</a:t>
            </a: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 «</a:t>
            </a:r>
            <a:r>
              <a:rPr sz="1600" dirty="0" err="1">
                <a:latin typeface="Calibri" panose="020F0502020204030204" pitchFamily="34" charset="0"/>
                <a:cs typeface="Calibri" panose="020F0502020204030204" pitchFamily="34" charset="0"/>
              </a:rPr>
              <a:t>Теренкур</a:t>
            </a:r>
            <a:r>
              <a:rPr sz="1600" dirty="0">
                <a:latin typeface="Calibri" panose="020F0502020204030204" pitchFamily="34" charset="0"/>
                <a:cs typeface="Calibri" panose="020F0502020204030204" pitchFamily="34" charset="0"/>
              </a:rPr>
              <a:t>»)</a:t>
            </a:r>
          </a:p>
        </p:txBody>
      </p:sp>
      <p:sp>
        <p:nvSpPr>
          <p:cNvPr id="136" name="Прямоугольник 47"/>
          <p:cNvSpPr txBox="1"/>
          <p:nvPr/>
        </p:nvSpPr>
        <p:spPr>
          <a:xfrm>
            <a:off x="7852841" y="5975575"/>
            <a:ext cx="1549459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Летний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лагерь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 b="1">
                <a:latin typeface="Circe"/>
                <a:ea typeface="Circe"/>
                <a:cs typeface="Circe"/>
                <a:sym typeface="Circe"/>
              </a:defRPr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Энергетик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</p:txBody>
      </p:sp>
      <p:sp>
        <p:nvSpPr>
          <p:cNvPr id="138" name="Прямая соединительная линия 59"/>
          <p:cNvSpPr/>
          <p:nvPr/>
        </p:nvSpPr>
        <p:spPr>
          <a:xfrm>
            <a:off x="8158481" y="5666077"/>
            <a:ext cx="975790" cy="9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9" name="Прямоугольник 60"/>
          <p:cNvSpPr/>
          <p:nvPr/>
        </p:nvSpPr>
        <p:spPr>
          <a:xfrm>
            <a:off x="8004078" y="5460760"/>
            <a:ext cx="1307995" cy="412246"/>
          </a:xfrm>
          <a:prstGeom prst="rect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0" name="Прямоугольник с двумя усеченными соседними углами 61"/>
          <p:cNvSpPr/>
          <p:nvPr/>
        </p:nvSpPr>
        <p:spPr>
          <a:xfrm>
            <a:off x="8004078" y="5338540"/>
            <a:ext cx="1307995" cy="120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6" y="0"/>
                </a:moveTo>
                <a:lnTo>
                  <a:pt x="20604" y="0"/>
                </a:lnTo>
                <a:lnTo>
                  <a:pt x="21600" y="10800"/>
                </a:lnTo>
                <a:lnTo>
                  <a:pt x="21600" y="21600"/>
                </a:lnTo>
                <a:lnTo>
                  <a:pt x="0" y="21600"/>
                </a:lnTo>
                <a:lnTo>
                  <a:pt x="0" y="10800"/>
                </a:lnTo>
                <a:close/>
              </a:path>
            </a:pathLst>
          </a:custGeom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3" name="Прямоугольник с двумя усеченными соседними углами 65"/>
          <p:cNvSpPr/>
          <p:nvPr/>
        </p:nvSpPr>
        <p:spPr>
          <a:xfrm>
            <a:off x="8516314" y="5253123"/>
            <a:ext cx="281411" cy="6172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4924"/>
                </a:lnTo>
                <a:lnTo>
                  <a:pt x="21600" y="21600"/>
                </a:lnTo>
                <a:lnTo>
                  <a:pt x="0" y="21600"/>
                </a:lnTo>
                <a:lnTo>
                  <a:pt x="0" y="4924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4" name="Прямая соединительная линия 66"/>
          <p:cNvSpPr/>
          <p:nvPr/>
        </p:nvSpPr>
        <p:spPr>
          <a:xfrm>
            <a:off x="8589281" y="5562155"/>
            <a:ext cx="152409" cy="9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45" name="Правильный пятиугольник 2"/>
          <p:cNvSpPr/>
          <p:nvPr/>
        </p:nvSpPr>
        <p:spPr>
          <a:xfrm>
            <a:off x="4786626" y="3441529"/>
            <a:ext cx="2324102" cy="2213429"/>
          </a:xfrm>
          <a:prstGeom prst="pentagon">
            <a:avLst/>
          </a:prstGeom>
          <a:ln w="38100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Прямоугольник 51"/>
          <p:cNvSpPr txBox="1"/>
          <p:nvPr/>
        </p:nvSpPr>
        <p:spPr>
          <a:xfrm>
            <a:off x="4982388" y="4281504"/>
            <a:ext cx="1932576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Наблюдательный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defRPr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совет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Прямоугольник 51"/>
          <p:cNvSpPr txBox="1"/>
          <p:nvPr/>
        </p:nvSpPr>
        <p:spPr>
          <a:xfrm>
            <a:off x="1239840" y="5726667"/>
            <a:ext cx="2386226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b="1"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Вилюйский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тракт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6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5" name="Прямая соединительная линия 62"/>
          <p:cNvSpPr/>
          <p:nvPr/>
        </p:nvSpPr>
        <p:spPr>
          <a:xfrm>
            <a:off x="1843177" y="5362509"/>
            <a:ext cx="975790" cy="9"/>
          </a:xfrm>
          <a:prstGeom prst="line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6" name="Прямоугольник 63"/>
          <p:cNvSpPr/>
          <p:nvPr/>
        </p:nvSpPr>
        <p:spPr>
          <a:xfrm>
            <a:off x="1688777" y="5157192"/>
            <a:ext cx="1307986" cy="412246"/>
          </a:xfrm>
          <a:prstGeom prst="rect">
            <a:avLst/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TextBox 11"/>
          <p:cNvSpPr txBox="1"/>
          <p:nvPr/>
        </p:nvSpPr>
        <p:spPr>
          <a:xfrm>
            <a:off x="1199456" y="437340"/>
            <a:ext cx="9366118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dirty="0"/>
              <a:t>АНАЛИЗ ИТОГОВ ЛЕТНЕЙ КАМПАНИИ  2021</a:t>
            </a:r>
          </a:p>
        </p:txBody>
      </p:sp>
      <p:graphicFrame>
        <p:nvGraphicFramePr>
          <p:cNvPr id="254" name="Объект 3"/>
          <p:cNvGraphicFramePr/>
          <p:nvPr>
            <p:extLst>
              <p:ext uri="{D42A27DB-BD31-4B8C-83A1-F6EECF244321}">
                <p14:modId xmlns:p14="http://schemas.microsoft.com/office/powerpoint/2010/main" val="2398734774"/>
              </p:ext>
            </p:extLst>
          </p:nvPr>
        </p:nvGraphicFramePr>
        <p:xfrm>
          <a:off x="695400" y="1628801"/>
          <a:ext cx="11017224" cy="424847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77372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28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70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92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Показатели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4EF4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2020</a:t>
                      </a:r>
                    </a:p>
                  </a:txBody>
                  <a:tcPr marL="0" marR="0" marT="0" marB="0" anchor="ctr" horzOverflow="overflow"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4EF4F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202</a:t>
                      </a: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anchor="ctr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4EF4F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1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Общее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число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детей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школьного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возраста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144 779</a:t>
                      </a: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145542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1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Общее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число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оздоровленных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детей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19833</a:t>
                      </a: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36036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1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Число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детей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,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оздоровленных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в ЛОУ РС(Я)</a:t>
                      </a: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1988</a:t>
                      </a: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22494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1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Всего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оздоровленных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детей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ТЖС</a:t>
                      </a: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1958</a:t>
                      </a: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14471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1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Выезд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в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лагеря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за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пределы</a:t>
                      </a: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республики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312</a:t>
                      </a:r>
                    </a:p>
                  </a:txBody>
                  <a:tcPr marL="0" marR="0" marT="0" marB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13542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TextBox 11"/>
          <p:cNvSpPr txBox="1"/>
          <p:nvPr/>
        </p:nvSpPr>
        <p:spPr>
          <a:xfrm>
            <a:off x="1047368" y="437340"/>
            <a:ext cx="10377224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pPr algn="ctr"/>
            <a:r>
              <a:rPr lang="ru-RU" dirty="0"/>
              <a:t>По линии Министерства образования и науки Республики Саха (Якутия) в составе организованных групп направлено 1076 детей </a:t>
            </a:r>
            <a:endParaRPr dirty="0"/>
          </a:p>
        </p:txBody>
      </p:sp>
      <p:graphicFrame>
        <p:nvGraphicFramePr>
          <p:cNvPr id="254" name="Объект 3"/>
          <p:cNvGraphicFramePr/>
          <p:nvPr>
            <p:extLst>
              <p:ext uri="{D42A27DB-BD31-4B8C-83A1-F6EECF244321}">
                <p14:modId xmlns:p14="http://schemas.microsoft.com/office/powerpoint/2010/main" val="1980965804"/>
              </p:ext>
            </p:extLst>
          </p:nvPr>
        </p:nvGraphicFramePr>
        <p:xfrm>
          <a:off x="767408" y="1379263"/>
          <a:ext cx="10945216" cy="499769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87446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005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9816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Наименование лагеря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4E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202</a:t>
                      </a: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anchor="ctr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4EF4F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58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Детский</a:t>
                      </a:r>
                      <a:r>
                        <a:rPr lang="ru-RU" sz="2400" b="1" baseline="0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санаторий им Семашко, Сочи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320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58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ДОЛ Зори Анапы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110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58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ДОЛ</a:t>
                      </a:r>
                      <a:r>
                        <a:rPr lang="ru-RU" sz="2400" b="1" baseline="0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Жемчужина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93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58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en-US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ВДЦ Океан, Смена, Орленок,</a:t>
                      </a:r>
                      <a:r>
                        <a:rPr lang="ru-RU" sz="2400" b="1" baseline="0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МДЦ Артек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663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88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endParaRPr lang="ru-RU"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endParaRPr lang="ru-RU"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TextBox 11"/>
          <p:cNvSpPr txBox="1"/>
          <p:nvPr/>
        </p:nvSpPr>
        <p:spPr>
          <a:xfrm>
            <a:off x="1199456" y="437340"/>
            <a:ext cx="10225136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dirty="0"/>
              <a:t>ЛЕТНЯЯ ЗАНЯТОСТЬ</a:t>
            </a:r>
          </a:p>
        </p:txBody>
      </p:sp>
      <p:graphicFrame>
        <p:nvGraphicFramePr>
          <p:cNvPr id="254" name="Объект 3"/>
          <p:cNvGraphicFramePr/>
          <p:nvPr>
            <p:extLst>
              <p:ext uri="{D42A27DB-BD31-4B8C-83A1-F6EECF244321}">
                <p14:modId xmlns:p14="http://schemas.microsoft.com/office/powerpoint/2010/main" val="2638782646"/>
              </p:ext>
            </p:extLst>
          </p:nvPr>
        </p:nvGraphicFramePr>
        <p:xfrm>
          <a:off x="767408" y="1412776"/>
          <a:ext cx="10801200" cy="5364856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2903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765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343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921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Наименование  ведомства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4E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Количество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anchor="ctr" horzOverflow="overflow"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4E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Охват детей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anchor="ctr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solidFill>
                      <a:srgbClr val="4EF4F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1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Минкультуры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16 творческих лагерей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449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1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330 мероприятий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740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1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Минспорта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4 летних спорт школ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213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1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99 тренировочных сборов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3493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712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ММУ</a:t>
                      </a:r>
                      <a:r>
                        <a:rPr lang="ru-RU" sz="2400" b="1" baseline="0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МВД РФ «Якутское» совместно МБОУДО ДПЦ</a:t>
                      </a:r>
                      <a:endParaRPr lang="ru-RU"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endParaRPr lang="ru-RU"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Летняя</a:t>
                      </a:r>
                      <a:r>
                        <a:rPr lang="ru-RU" sz="2400" b="1" baseline="0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онлайн площадка Лето ПРОФ и др.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800"/>
                        </a:spcBef>
                        <a:defRPr sz="1800"/>
                      </a:pPr>
                      <a:r>
                        <a:rPr lang="ru-RU" sz="24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211</a:t>
                      </a:r>
                      <a:endParaRPr sz="24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horzOverflow="overflow">
                    <a:lnR w="12700">
                      <a:solidFill>
                        <a:srgbClr val="000000"/>
                      </a:solidFill>
                      <a:miter lim="400000"/>
                    </a:lnR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TextBox 11"/>
          <p:cNvSpPr txBox="1"/>
          <p:nvPr/>
        </p:nvSpPr>
        <p:spPr>
          <a:xfrm>
            <a:off x="1047368" y="385504"/>
            <a:ext cx="10737264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pPr algn="ctr"/>
            <a:r>
              <a:rPr lang="ru-RU" sz="2800" dirty="0" smtClean="0"/>
              <a:t>ОСОБЕННОСТИ  ЛЕТНЕЙ  КАМПАНИИ 2021 </a:t>
            </a:r>
            <a:endParaRPr lang="ru-RU" sz="2800" dirty="0"/>
          </a:p>
        </p:txBody>
      </p:sp>
      <p:pic>
        <p:nvPicPr>
          <p:cNvPr id="11266" name="Picture 2" descr="http://intsakha.ru/wp-content/uploads/2018/12/gjhng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5880" y="980728"/>
            <a:ext cx="6432973" cy="311262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109308" y="1052736"/>
            <a:ext cx="28984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Июнь – сентябрь</a:t>
            </a:r>
          </a:p>
          <a:p>
            <a:r>
              <a:rPr lang="ru-RU" sz="2800" b="1" dirty="0"/>
              <a:t>13 567 заявок</a:t>
            </a:r>
          </a:p>
        </p:txBody>
      </p:sp>
      <p:pic>
        <p:nvPicPr>
          <p:cNvPr id="6" name="Picture 4" descr="Стартовала программа детского туристического кэшбэка | РИА 8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360" y="3429000"/>
            <a:ext cx="5653378" cy="317809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384032" y="4748951"/>
            <a:ext cx="54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Участники - 15 лагерей РС(Я)</a:t>
            </a:r>
          </a:p>
          <a:p>
            <a:r>
              <a:rPr lang="ru-RU" sz="2400" b="1" dirty="0"/>
              <a:t>Реализовано 978 путёвок </a:t>
            </a:r>
          </a:p>
          <a:p>
            <a:r>
              <a:rPr lang="ru-RU" sz="2400" b="1" dirty="0"/>
              <a:t>(из них 366 путевок в Сосновый бор)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TextBox 11"/>
          <p:cNvSpPr txBox="1"/>
          <p:nvPr/>
        </p:nvSpPr>
        <p:spPr>
          <a:xfrm>
            <a:off x="1047368" y="272846"/>
            <a:ext cx="10737264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pPr algn="ctr"/>
            <a:r>
              <a:rPr lang="ru-RU" sz="2000" dirty="0"/>
              <a:t>ИНФОРМАЦИОННОЕ И МЕТОДИЧЕСКОЕ СОПРОВОЖДЕНИЕ ПИТАНИЯ ШКОЛЬНИКОВ В РЕСПУБЛИКЕ САХА (ЯКУТИЯ)</a:t>
            </a:r>
            <a:r>
              <a:rPr lang="ru-RU" sz="2800" dirty="0"/>
              <a:t> </a:t>
            </a:r>
            <a:endParaRPr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48019" y="2324473"/>
            <a:ext cx="31683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ru-RU" sz="2800" b="1" dirty="0"/>
              <a:t>Горячее питание получают </a:t>
            </a:r>
          </a:p>
          <a:p>
            <a:pPr marL="457200" indent="-457200" algn="ctr"/>
            <a:r>
              <a:rPr lang="ru-RU" sz="2800" b="1" dirty="0"/>
              <a:t>148 450 школьников </a:t>
            </a:r>
          </a:p>
          <a:p>
            <a:pPr marL="457200" indent="-457200" algn="ctr"/>
            <a:r>
              <a:rPr lang="ru-RU" sz="2800" b="1" dirty="0"/>
              <a:t>99% от общего числа обучающихся </a:t>
            </a:r>
          </a:p>
          <a:p>
            <a:pPr marL="457200" indent="-457200" algn="ctr"/>
            <a:r>
              <a:rPr lang="ru-RU" sz="2800" b="1" dirty="0"/>
              <a:t>1 - 11 </a:t>
            </a:r>
            <a:r>
              <a:rPr lang="ru-RU" sz="2800" b="1" dirty="0" err="1"/>
              <a:t>кл</a:t>
            </a:r>
            <a:r>
              <a:rPr lang="ru-RU" sz="2800" b="1" dirty="0"/>
              <a:t> </a:t>
            </a:r>
          </a:p>
        </p:txBody>
      </p:sp>
      <p:sp>
        <p:nvSpPr>
          <p:cNvPr id="5" name="Скругленный прямоугольник 53"/>
          <p:cNvSpPr/>
          <p:nvPr/>
        </p:nvSpPr>
        <p:spPr>
          <a:xfrm>
            <a:off x="1343472" y="1610799"/>
            <a:ext cx="4536504" cy="4482497"/>
          </a:xfrm>
          <a:prstGeom prst="roundRect">
            <a:avLst>
              <a:gd name="adj" fmla="val 50000"/>
            </a:avLst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Прямоугольник 8"/>
          <p:cNvSpPr/>
          <p:nvPr/>
        </p:nvSpPr>
        <p:spPr>
          <a:xfrm>
            <a:off x="7018803" y="3126616"/>
            <a:ext cx="46805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ru-RU" sz="2800" b="1" dirty="0"/>
              <a:t>Двухразовое горячее питание  - 62 346 детей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43472" y="1177588"/>
            <a:ext cx="103691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2021-2022 учебный год</a:t>
            </a:r>
          </a:p>
        </p:txBody>
      </p:sp>
      <p:sp>
        <p:nvSpPr>
          <p:cNvPr id="11" name="Скругленный прямоугольник 53">
            <a:extLst>
              <a:ext uri="{FF2B5EF4-FFF2-40B4-BE49-F238E27FC236}">
                <a16:creationId xmlns="" xmlns:a16="http://schemas.microsoft.com/office/drawing/2014/main" id="{FFB97C64-0CCE-CB41-84AC-BDAA3314AEC6}"/>
              </a:ext>
            </a:extLst>
          </p:cNvPr>
          <p:cNvSpPr/>
          <p:nvPr/>
        </p:nvSpPr>
        <p:spPr>
          <a:xfrm>
            <a:off x="7147833" y="1610798"/>
            <a:ext cx="4536504" cy="4482497"/>
          </a:xfrm>
          <a:prstGeom prst="roundRect">
            <a:avLst>
              <a:gd name="adj" fmla="val 50000"/>
            </a:avLst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TextBox 11"/>
          <p:cNvSpPr txBox="1"/>
          <p:nvPr/>
        </p:nvSpPr>
        <p:spPr>
          <a:xfrm>
            <a:off x="1047368" y="272846"/>
            <a:ext cx="10737264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pPr algn="ctr"/>
            <a:r>
              <a:rPr lang="ru-RU" sz="2000" dirty="0"/>
              <a:t>ИНФОРМАЦИОННОЕ И МЕТОДИЧЕСКОЕ СОПРОВОЖДЕНИЕ ПИТАНИЯ ШКОЛЬНИКОВ В РЕСПУБЛИКЕ САХА (ЯКУТИЯ)</a:t>
            </a:r>
            <a:r>
              <a:rPr lang="ru-RU" sz="2800" dirty="0"/>
              <a:t> </a:t>
            </a:r>
            <a:endParaRPr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47528" y="1978962"/>
            <a:ext cx="3600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РС(Я)</a:t>
            </a:r>
          </a:p>
          <a:p>
            <a:pPr algn="ctr"/>
            <a:r>
              <a:rPr lang="ru-RU" sz="2800" b="1" dirty="0"/>
              <a:t>стоимость одноразового питания </a:t>
            </a:r>
          </a:p>
          <a:p>
            <a:pPr algn="ctr"/>
            <a:r>
              <a:rPr lang="ru-RU" sz="2800" b="1" dirty="0"/>
              <a:t>70,74 </a:t>
            </a:r>
            <a:r>
              <a:rPr lang="ru-RU" sz="2800" b="1" dirty="0" err="1"/>
              <a:t>рб</a:t>
            </a:r>
            <a:r>
              <a:rPr lang="ru-RU" sz="2800" b="1" dirty="0"/>
              <a:t>, </a:t>
            </a:r>
          </a:p>
          <a:p>
            <a:pPr algn="ctr"/>
            <a:r>
              <a:rPr lang="ru-RU" sz="2800" b="1" dirty="0"/>
              <a:t>двухразового питания – 108,95 </a:t>
            </a:r>
            <a:r>
              <a:rPr lang="ru-RU" sz="2800" b="1" dirty="0" err="1"/>
              <a:t>рб</a:t>
            </a:r>
            <a:endParaRPr lang="ru-RU" sz="2800" b="1" dirty="0"/>
          </a:p>
          <a:p>
            <a:pPr algn="ctr"/>
            <a:endParaRPr lang="ru-RU" sz="2800" b="1" dirty="0"/>
          </a:p>
        </p:txBody>
      </p:sp>
      <p:sp>
        <p:nvSpPr>
          <p:cNvPr id="5" name="Скругленный прямоугольник 53"/>
          <p:cNvSpPr/>
          <p:nvPr/>
        </p:nvSpPr>
        <p:spPr>
          <a:xfrm>
            <a:off x="1487488" y="1412776"/>
            <a:ext cx="4176464" cy="4392488"/>
          </a:xfrm>
          <a:prstGeom prst="roundRect">
            <a:avLst>
              <a:gd name="adj" fmla="val 50000"/>
            </a:avLst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Прямоугольник 7"/>
          <p:cNvSpPr/>
          <p:nvPr/>
        </p:nvSpPr>
        <p:spPr>
          <a:xfrm>
            <a:off x="7176120" y="1988840"/>
            <a:ext cx="34563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/>
          </a:p>
          <a:p>
            <a:pPr algn="ctr"/>
            <a:r>
              <a:rPr lang="ru-RU" sz="2800" b="1" dirty="0"/>
              <a:t>РФ </a:t>
            </a:r>
          </a:p>
          <a:p>
            <a:pPr algn="ctr"/>
            <a:r>
              <a:rPr lang="ru-RU" sz="2800" b="1" dirty="0"/>
              <a:t>стоимость </a:t>
            </a:r>
          </a:p>
          <a:p>
            <a:pPr algn="ctr"/>
            <a:r>
              <a:rPr lang="ru-RU" sz="2800" b="1" dirty="0"/>
              <a:t>завтрака - 46,46 </a:t>
            </a:r>
            <a:r>
              <a:rPr lang="ru-RU" sz="2800" b="1" dirty="0" err="1"/>
              <a:t>рб</a:t>
            </a:r>
            <a:r>
              <a:rPr lang="ru-RU" sz="2800" b="1" dirty="0"/>
              <a:t> рублей, </a:t>
            </a:r>
          </a:p>
          <a:p>
            <a:pPr algn="ctr"/>
            <a:r>
              <a:rPr lang="ru-RU" sz="2800" b="1" dirty="0"/>
              <a:t>обеда – 66,63 </a:t>
            </a:r>
            <a:r>
              <a:rPr lang="ru-RU" sz="2800" b="1" dirty="0" err="1"/>
              <a:t>рб</a:t>
            </a:r>
            <a:endParaRPr lang="ru-RU" sz="2800" b="1" dirty="0"/>
          </a:p>
        </p:txBody>
      </p:sp>
      <p:sp>
        <p:nvSpPr>
          <p:cNvPr id="9" name="Скругленный прямоугольник 53"/>
          <p:cNvSpPr/>
          <p:nvPr/>
        </p:nvSpPr>
        <p:spPr>
          <a:xfrm>
            <a:off x="6816080" y="1379263"/>
            <a:ext cx="4176464" cy="4392488"/>
          </a:xfrm>
          <a:prstGeom prst="roundRect">
            <a:avLst>
              <a:gd name="adj" fmla="val 50000"/>
            </a:avLst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TextBox 11"/>
          <p:cNvSpPr txBox="1"/>
          <p:nvPr/>
        </p:nvSpPr>
        <p:spPr>
          <a:xfrm>
            <a:off x="1127448" y="620688"/>
            <a:ext cx="10657184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pPr algn="ctr"/>
            <a:r>
              <a:rPr lang="ru-RU" sz="2800" dirty="0" smtClean="0"/>
              <a:t>ИНФРАСТРУКТУРА ОРГАНИЗАЦИИ ШКОЛЬНОГО ПИТАНИЯ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7408" y="1688608"/>
            <a:ext cx="110172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  <a:p>
            <a:r>
              <a:rPr lang="ru-RU" sz="2800" dirty="0"/>
              <a:t>из 637 дневных общеобразовательных организаций </a:t>
            </a:r>
          </a:p>
          <a:p>
            <a:r>
              <a:rPr lang="ru-RU" sz="2800" dirty="0"/>
              <a:t>93% (591) общеобразовательных организаций имеют собственные пищеблоки, из них: </a:t>
            </a:r>
          </a:p>
          <a:p>
            <a:r>
              <a:rPr lang="ru-RU" sz="2800" dirty="0"/>
              <a:t>полного цикла - </a:t>
            </a:r>
            <a:r>
              <a:rPr lang="ru-RU" sz="2800" b="1" dirty="0"/>
              <a:t>82% (488</a:t>
            </a:r>
            <a:r>
              <a:rPr lang="ru-RU" sz="2800" dirty="0"/>
              <a:t>), </a:t>
            </a:r>
          </a:p>
          <a:p>
            <a:r>
              <a:rPr lang="ru-RU" sz="2800" dirty="0"/>
              <a:t>школьно-базовые столовые (обслуживают несколько школ) – </a:t>
            </a:r>
            <a:r>
              <a:rPr lang="ru-RU" sz="2800" b="1" dirty="0"/>
              <a:t>17% (96), </a:t>
            </a:r>
          </a:p>
          <a:p>
            <a:r>
              <a:rPr lang="ru-RU" sz="2800" dirty="0" err="1"/>
              <a:t>доготовочные</a:t>
            </a:r>
            <a:r>
              <a:rPr lang="ru-RU" sz="2800" dirty="0"/>
              <a:t> (работающие на полуфабрикатах) – </a:t>
            </a:r>
            <a:r>
              <a:rPr lang="ru-RU" sz="2800" b="1" dirty="0"/>
              <a:t>1% (7).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TextBox 11"/>
          <p:cNvSpPr txBox="1"/>
          <p:nvPr/>
        </p:nvSpPr>
        <p:spPr>
          <a:xfrm>
            <a:off x="1047368" y="272846"/>
            <a:ext cx="10737264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pPr algn="ctr"/>
            <a:r>
              <a:rPr lang="ru-RU" sz="2000" dirty="0"/>
              <a:t>ИНФОРМАЦИОННОЕ И МЕТОДИЧЕСКОЕ СОПРОВОЖДЕНИЕ ПИТАНИЯ ШКОЛЬНИКОВ В РЕСПУБЛИКЕ САХА (ЯКУТИЯ)</a:t>
            </a:r>
            <a:r>
              <a:rPr lang="ru-RU" sz="2800" dirty="0"/>
              <a:t> </a:t>
            </a:r>
            <a:endParaRPr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7408" y="1688608"/>
            <a:ext cx="110172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V Республиканский Форум работников медицинского и пищевого блоков образовательных организаций Республики Саха (Якутия) «Сохраним свое здоровье»  07 </a:t>
            </a:r>
            <a:r>
              <a:rPr lang="ru-RU" sz="2800" dirty="0" smtClean="0"/>
              <a:t>апреля, </a:t>
            </a:r>
            <a:r>
              <a:rPr lang="ru-RU" sz="2800" dirty="0"/>
              <a:t>г. Якутск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Региональный этап Всероссийского конкурса «Лучшая школьная столовая</a:t>
            </a:r>
            <a:r>
              <a:rPr lang="ru-RU" sz="2800" dirty="0" smtClean="0"/>
              <a:t>», ноябрь</a:t>
            </a:r>
            <a:endParaRPr lang="ru-RU" sz="2800" dirty="0"/>
          </a:p>
          <a:p>
            <a:pPr>
              <a:buFontTx/>
              <a:buChar char="-"/>
            </a:pPr>
            <a:endParaRPr lang="ru-RU" sz="2800" b="1" dirty="0"/>
          </a:p>
          <a:p>
            <a:pPr>
              <a:buFontTx/>
              <a:buChar char="-"/>
            </a:pPr>
            <a:endParaRPr lang="ru-RU" sz="2800" b="1" dirty="0"/>
          </a:p>
          <a:p>
            <a:pPr>
              <a:buFontTx/>
              <a:buChar char="-"/>
            </a:pPr>
            <a:endParaRPr lang="ru-RU" sz="2800" b="1" dirty="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TextBox 11"/>
          <p:cNvSpPr txBox="1"/>
          <p:nvPr/>
        </p:nvSpPr>
        <p:spPr>
          <a:xfrm>
            <a:off x="1559496" y="620688"/>
            <a:ext cx="10225136" cy="400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sz="2000" dirty="0" smtClean="0"/>
              <a:t>РЕСПУБЛИКАНСКИЕ МЕРОПРИЯТИЯ ПО ГОСУДАРСТВЕННОМУ ЗАДАНИЮ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902513"/>
              </p:ext>
            </p:extLst>
          </p:nvPr>
        </p:nvGraphicFramePr>
        <p:xfrm>
          <a:off x="1271464" y="1448535"/>
          <a:ext cx="10297143" cy="4906137"/>
        </p:xfrm>
        <a:graphic>
          <a:graphicData uri="http://schemas.openxmlformats.org/drawingml/2006/table">
            <a:tbl>
              <a:tblPr/>
              <a:tblGrid>
                <a:gridCol w="7923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52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519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1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№</a:t>
                      </a:r>
                      <a:endParaRPr lang="ru-RU" sz="2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Название мероприятия</a:t>
                      </a:r>
                      <a:endParaRPr lang="ru-RU" sz="2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Кол-во участников</a:t>
                      </a:r>
                      <a:endParaRPr lang="ru-RU" sz="2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0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1.</a:t>
                      </a:r>
                      <a:endParaRPr lang="ru-RU" sz="2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Сделано летом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112 чел.</a:t>
                      </a:r>
                      <a:endParaRPr lang="ru-RU" sz="2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21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2.</a:t>
                      </a:r>
                      <a:endParaRPr lang="ru-RU" sz="2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Смотр организаций системы питания школьников РС(Я)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13 школ</a:t>
                      </a:r>
                      <a:endParaRPr lang="ru-RU" sz="28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0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3.</a:t>
                      </a:r>
                      <a:endParaRPr lang="ru-RU" sz="2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Опыт поколений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39 чел.</a:t>
                      </a:r>
                      <a:endParaRPr lang="ru-RU" sz="2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0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4.</a:t>
                      </a:r>
                      <a:endParaRPr lang="ru-RU" sz="2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Елка Главы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103 чел.</a:t>
                      </a:r>
                      <a:endParaRPr lang="ru-RU" sz="2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TextBox 11"/>
          <p:cNvSpPr txBox="1"/>
          <p:nvPr/>
        </p:nvSpPr>
        <p:spPr>
          <a:xfrm>
            <a:off x="1055440" y="476672"/>
            <a:ext cx="10513168" cy="400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sz="2000" dirty="0"/>
              <a:t>ЦЕНТР СОСНОВЫЙ БОР - РЕСУРСНАЯ ПЛОЩАДКА ПОДДЕРЖКИ И РАЗВИТИЯ РДШ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947707"/>
              </p:ext>
            </p:extLst>
          </p:nvPr>
        </p:nvGraphicFramePr>
        <p:xfrm>
          <a:off x="1199456" y="1124740"/>
          <a:ext cx="10297143" cy="5256587"/>
        </p:xfrm>
        <a:graphic>
          <a:graphicData uri="http://schemas.openxmlformats.org/drawingml/2006/table">
            <a:tbl>
              <a:tblPr/>
              <a:tblGrid>
                <a:gridCol w="7923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52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519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95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№</a:t>
                      </a:r>
                      <a:endParaRPr lang="ru-RU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Название мероприятия</a:t>
                      </a:r>
                      <a:endParaRPr lang="ru-RU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Кол-во участников</a:t>
                      </a:r>
                      <a:endParaRPr lang="ru-RU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1.</a:t>
                      </a:r>
                      <a:endParaRPr lang="ru-RU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Республиканская акция «Добрая зима РДШ»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181 школа</a:t>
                      </a:r>
                      <a:endParaRPr lang="ru-RU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8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2.</a:t>
                      </a:r>
                      <a:endParaRPr lang="ru-RU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Региональный этап Всероссийского ежегодного конкурса «Лучшая команда РДШ-2021»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72 школьника</a:t>
                      </a:r>
                      <a:endParaRPr lang="ru-RU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3.</a:t>
                      </a:r>
                      <a:endParaRPr lang="ru-RU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Региональный проект «Шеф в школе»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40 школьников</a:t>
                      </a:r>
                      <a:endParaRPr lang="ru-RU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58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4.</a:t>
                      </a:r>
                      <a:endParaRPr lang="ru-RU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Республиканские юношеские чтения «Орлята учатся летать»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180 юношей</a:t>
                      </a:r>
                      <a:endParaRPr lang="ru-RU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37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5.</a:t>
                      </a:r>
                      <a:endParaRPr lang="ru-RU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Республиканский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очно-заочный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 слет, посвященный Дню рождения Российского движения школьников «Мы- вместе с РДШ!»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417 педагогов и школьников</a:t>
                      </a:r>
                      <a:endParaRPr lang="ru-RU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58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6.</a:t>
                      </a:r>
                      <a:endParaRPr lang="ru-RU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Республиканский конкурс видеороликов «РДШ в моей жизни»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38 команд</a:t>
                      </a:r>
                      <a:endParaRPr lang="ru-RU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58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7.</a:t>
                      </a:r>
                      <a:endParaRPr lang="ru-RU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Республиканский конкурс «Лидер ХХI века»-«Молодой Лидер Якутии-2021»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12 лидеров</a:t>
                      </a:r>
                      <a:endParaRPr lang="ru-RU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Рисунок 3" descr="Рисунок 3"/>
          <p:cNvPicPr>
            <a:picLocks noChangeAspect="1"/>
          </p:cNvPicPr>
          <p:nvPr/>
        </p:nvPicPr>
        <p:blipFill>
          <a:blip r:embed="rId2" cstate="print"/>
          <a:srcRect r="25143"/>
          <a:stretch>
            <a:fillRect/>
          </a:stretch>
        </p:blipFill>
        <p:spPr>
          <a:xfrm>
            <a:off x="-8" y="2135664"/>
            <a:ext cx="12192015" cy="429240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Прямоугольник 8"/>
          <p:cNvSpPr txBox="1"/>
          <p:nvPr/>
        </p:nvSpPr>
        <p:spPr>
          <a:xfrm>
            <a:off x="358814" y="2924944"/>
            <a:ext cx="3144898" cy="3323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Clr>
                <a:srgbClr val="60CDCD"/>
              </a:buClr>
              <a:buSzPct val="100000"/>
              <a:buChar char="▪"/>
              <a:defRPr sz="1400"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Спортивный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блок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стадион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тропа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здоровья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«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Теренкур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»,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кабинет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ЛФК)</a:t>
            </a:r>
          </a:p>
          <a:p>
            <a:pPr>
              <a:defRPr sz="1400" b="1">
                <a:latin typeface="Circe"/>
                <a:ea typeface="Circe"/>
                <a:cs typeface="Circe"/>
                <a:sym typeface="Circe"/>
              </a:defRPr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60CDCD"/>
              </a:buClr>
              <a:buSzPct val="100000"/>
              <a:buChar char="▪"/>
              <a:defRPr sz="1400" b="1">
                <a:latin typeface="Circe"/>
                <a:ea typeface="Circe"/>
                <a:cs typeface="Circe"/>
                <a:sym typeface="Circe"/>
              </a:defRPr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СПА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блок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гальванические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ванны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галокамера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массажные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кабинеты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хамам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defRPr sz="1400" b="1">
                <a:latin typeface="Circe"/>
                <a:ea typeface="Circe"/>
                <a:cs typeface="Circe"/>
                <a:sym typeface="Circe"/>
              </a:defRPr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60CDCD"/>
              </a:buClr>
              <a:buSzPct val="100000"/>
              <a:buChar char="▪"/>
              <a:defRPr sz="1400"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Медицинский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блок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физиокабинеты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стоматология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buClr>
                <a:srgbClr val="60CDCD"/>
              </a:buClr>
              <a:buSzPct val="100000"/>
              <a:buChar char="▪"/>
              <a:defRPr sz="1400" b="1">
                <a:latin typeface="Circe"/>
                <a:ea typeface="Circe"/>
                <a:cs typeface="Circe"/>
                <a:sym typeface="Circe"/>
              </a:defRPr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60CDCD"/>
              </a:buClr>
              <a:buSzPct val="100000"/>
              <a:buChar char="▪"/>
              <a:defRPr sz="1400"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Психологическая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служба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400" b="1">
                <a:latin typeface="Circe"/>
                <a:ea typeface="Circe"/>
                <a:cs typeface="Circe"/>
                <a:sym typeface="Circe"/>
              </a:defRPr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60CDCD"/>
              </a:buClr>
              <a:buSzPct val="100000"/>
              <a:buChar char="▪"/>
              <a:defRPr sz="1400"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Координатор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здорового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питания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в РС (Я)</a:t>
            </a:r>
          </a:p>
        </p:txBody>
      </p:sp>
      <p:pic>
        <p:nvPicPr>
          <p:cNvPr id="174" name="Рисунок 11" descr="Рисунок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TextBox 12"/>
          <p:cNvSpPr txBox="1"/>
          <p:nvPr/>
        </p:nvSpPr>
        <p:spPr>
          <a:xfrm>
            <a:off x="1128784" y="600739"/>
            <a:ext cx="433603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dirty="0"/>
              <a:t>ОСНОВНЫЕ НАПРАВЛЕНИЯ</a:t>
            </a:r>
          </a:p>
        </p:txBody>
      </p:sp>
      <p:sp>
        <p:nvSpPr>
          <p:cNvPr id="176" name="Прямоугольник 15"/>
          <p:cNvSpPr txBox="1"/>
          <p:nvPr/>
        </p:nvSpPr>
        <p:spPr>
          <a:xfrm>
            <a:off x="1015456" y="1484784"/>
            <a:ext cx="1780685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b="1"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dirty="0" err="1"/>
              <a:t>Оздоровление</a:t>
            </a:r>
            <a:endParaRPr dirty="0"/>
          </a:p>
        </p:txBody>
      </p:sp>
      <p:sp>
        <p:nvSpPr>
          <p:cNvPr id="177" name="Прямоугольник 16"/>
          <p:cNvSpPr txBox="1"/>
          <p:nvPr/>
        </p:nvSpPr>
        <p:spPr>
          <a:xfrm>
            <a:off x="5071871" y="1484784"/>
            <a:ext cx="1612361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b="1"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t>Образование</a:t>
            </a:r>
          </a:p>
        </p:txBody>
      </p:sp>
      <p:sp>
        <p:nvSpPr>
          <p:cNvPr id="178" name="Прямоугольник 17"/>
          <p:cNvSpPr txBox="1"/>
          <p:nvPr/>
        </p:nvSpPr>
        <p:spPr>
          <a:xfrm>
            <a:off x="9615092" y="1484784"/>
            <a:ext cx="853226" cy="37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b="1"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t>Отдых</a:t>
            </a:r>
          </a:p>
        </p:txBody>
      </p:sp>
      <p:sp>
        <p:nvSpPr>
          <p:cNvPr id="179" name="Прямоугольник 18"/>
          <p:cNvSpPr txBox="1"/>
          <p:nvPr/>
        </p:nvSpPr>
        <p:spPr>
          <a:xfrm>
            <a:off x="4305603" y="3354825"/>
            <a:ext cx="3144905" cy="1818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Clr>
                <a:srgbClr val="60CDCD"/>
              </a:buClr>
              <a:buSzPct val="100000"/>
              <a:buChar char="▪"/>
              <a:defRPr sz="1400"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Дошкольное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образование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60CDCD"/>
              </a:buClr>
              <a:buSzPct val="100000"/>
              <a:buChar char="▪"/>
              <a:defRPr sz="1400" b="1">
                <a:latin typeface="Circe"/>
                <a:ea typeface="Circe"/>
                <a:cs typeface="Circe"/>
                <a:sym typeface="Circe"/>
              </a:defRPr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60CDCD"/>
              </a:buClr>
              <a:buSzPct val="100000"/>
              <a:buChar char="▪"/>
              <a:defRPr sz="1400"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Дополнительное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образование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60CDCD"/>
              </a:buClr>
              <a:buSzPct val="100000"/>
              <a:buChar char="▪"/>
              <a:defRPr sz="1400" b="1">
                <a:latin typeface="Circe"/>
                <a:ea typeface="Circe"/>
                <a:cs typeface="Circe"/>
                <a:sym typeface="Circe"/>
              </a:defRPr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60CDCD"/>
              </a:buClr>
              <a:buSzPct val="100000"/>
              <a:buChar char="▪"/>
              <a:defRPr sz="1400"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Проектная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деятельность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60CDCD"/>
              </a:buClr>
              <a:buSzPct val="100000"/>
              <a:buChar char="▪"/>
              <a:defRPr sz="1400" b="1">
                <a:latin typeface="Circe"/>
                <a:ea typeface="Circe"/>
                <a:cs typeface="Circe"/>
                <a:sym typeface="Circe"/>
              </a:defRPr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60CDCD"/>
              </a:buClr>
              <a:buSzPct val="100000"/>
              <a:buChar char="▪"/>
              <a:defRPr sz="1400"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Методическая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инновационная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деятельность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0" name="Прямоугольник 19"/>
          <p:cNvSpPr txBox="1"/>
          <p:nvPr/>
        </p:nvSpPr>
        <p:spPr>
          <a:xfrm>
            <a:off x="8469259" y="3321396"/>
            <a:ext cx="3144898" cy="1386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285750" indent="-285750">
              <a:buClr>
                <a:srgbClr val="60CDCD"/>
              </a:buClr>
              <a:buSzPct val="100000"/>
              <a:buChar char="▪"/>
              <a:defRPr sz="1400"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Координатор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организации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детского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отдыха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оздоровления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РС (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defRPr sz="1400" b="1">
                <a:latin typeface="Circe"/>
                <a:ea typeface="Circe"/>
                <a:cs typeface="Circe"/>
                <a:sym typeface="Circe"/>
              </a:defRPr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Clr>
                <a:srgbClr val="60CDCD"/>
              </a:buClr>
              <a:buSzPct val="100000"/>
              <a:buChar char="▪"/>
              <a:defRPr sz="1400"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Досуг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коллективно-творческие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дела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Box 11"/>
          <p:cNvSpPr txBox="1"/>
          <p:nvPr/>
        </p:nvSpPr>
        <p:spPr>
          <a:xfrm>
            <a:off x="1127448" y="272846"/>
            <a:ext cx="9438126" cy="400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pPr algn="ctr"/>
            <a:r>
              <a:rPr lang="ru-RU" sz="2000" dirty="0"/>
              <a:t>ТРАДИЦИОННЫЕ МЕРОПРИЯТИЯ ЦЕНТРА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841720"/>
              </p:ext>
            </p:extLst>
          </p:nvPr>
        </p:nvGraphicFramePr>
        <p:xfrm>
          <a:off x="1055440" y="908722"/>
          <a:ext cx="10513167" cy="5328589"/>
        </p:xfrm>
        <a:graphic>
          <a:graphicData uri="http://schemas.openxmlformats.org/drawingml/2006/table">
            <a:tbl>
              <a:tblPr/>
              <a:tblGrid>
                <a:gridCol w="8089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923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118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69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Times New Roman"/>
                        </a:rPr>
                        <a:t>№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Times New Roman"/>
                        </a:rPr>
                        <a:t>Название мероприятия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+mn-lt"/>
                          <a:ea typeface="Times New Roman"/>
                        </a:rPr>
                        <a:t>Кол-во участников</a:t>
                      </a:r>
                      <a:endParaRPr lang="ru-RU" sz="2400" b="1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79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Times New Roman"/>
                        </a:rPr>
                        <a:t>1.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Республиканский танцевальный  конкурс "Легенды танца»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Times New Roman"/>
                        </a:rPr>
                        <a:t>131 школьник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19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Times New Roman"/>
                        </a:rPr>
                        <a:t>2.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Республиканский дистанционный конкурс командных проектов «Навигатор инноватора» проходил во время смены «Я инженер»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Times New Roman"/>
                        </a:rPr>
                        <a:t>10 команд 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79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Times New Roman"/>
                        </a:rPr>
                        <a:t>3.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Республиканский очно-заочный конкурс среди школьников «Я - инженер»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Times New Roman"/>
                        </a:rPr>
                        <a:t>52 школьника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798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Times New Roman"/>
                        </a:rPr>
                        <a:t>4.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Arial Unicode MS"/>
                          <a:cs typeface="Arial Unicode MS"/>
                        </a:rPr>
                        <a:t>IV республиканская научно-практическая конференция «Северное сияние»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Times New Roman"/>
                        </a:rPr>
                        <a:t>66 школьников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Box 11"/>
          <p:cNvSpPr txBox="1"/>
          <p:nvPr/>
        </p:nvSpPr>
        <p:spPr>
          <a:xfrm>
            <a:off x="1199456" y="188640"/>
            <a:ext cx="10585176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pPr algn="ctr"/>
            <a:r>
              <a:rPr lang="ru-RU" sz="1800" dirty="0"/>
              <a:t>РЕСПУБЛИКАНСКИЙ ОЧНО-ЗАОЧНЫЙ КОНКУРС СРЕДИ ШКОЛЬНИКОВ </a:t>
            </a:r>
          </a:p>
          <a:p>
            <a:pPr algn="ctr"/>
            <a:r>
              <a:rPr lang="ru-RU" sz="1800" dirty="0"/>
              <a:t>«Я - ИНЖЕНЕР»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974748"/>
              </p:ext>
            </p:extLst>
          </p:nvPr>
        </p:nvGraphicFramePr>
        <p:xfrm>
          <a:off x="1127448" y="836710"/>
          <a:ext cx="10657185" cy="5616625"/>
        </p:xfrm>
        <a:graphic>
          <a:graphicData uri="http://schemas.openxmlformats.org/drawingml/2006/table">
            <a:tbl>
              <a:tblPr/>
              <a:tblGrid>
                <a:gridCol w="7919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252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919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8480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947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Диплом победителя  среди 5-8 классов  </a:t>
                      </a:r>
                      <a:endParaRPr lang="ru-RU" sz="20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4670">
                <a:tc>
                  <a:txBody>
                    <a:bodyPr/>
                    <a:lstStyle/>
                    <a:p>
                      <a:pPr marR="21590" algn="ctr" fontAlgn="base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0" dirty="0">
                          <a:solidFill>
                            <a:srgbClr val="333333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1.</a:t>
                      </a:r>
                      <a:endParaRPr lang="ru-RU" sz="2000" b="1" kern="0" dirty="0">
                        <a:solidFill>
                          <a:srgbClr val="365F91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 Neue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Экзожилет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 для водителя</a:t>
                      </a:r>
                      <a:endParaRPr lang="ru-RU" sz="20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Бережнов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 Герман Евгеньевич - 5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кл</a:t>
                      </a:r>
                      <a:endParaRPr lang="ru-RU" sz="20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Горный район,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Бердигестяхская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 СОШ</a:t>
                      </a:r>
                      <a:endParaRPr lang="ru-RU" sz="20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060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Диплом победителя среди 9-10 классов  </a:t>
                      </a:r>
                      <a:endParaRPr lang="ru-RU" sz="20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31091">
                <a:tc>
                  <a:txBody>
                    <a:bodyPr/>
                    <a:lstStyle/>
                    <a:p>
                      <a:pPr marR="21590" algn="ctr" fontAlgn="base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0" dirty="0">
                          <a:solidFill>
                            <a:srgbClr val="333333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2.</a:t>
                      </a:r>
                      <a:endParaRPr lang="ru-RU" sz="2000" b="1" kern="0" dirty="0">
                        <a:solidFill>
                          <a:srgbClr val="365F91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 Neue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Робот по очистке вентиляционных систем</a:t>
                      </a:r>
                      <a:endParaRPr lang="ru-RU" sz="20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Сергучева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Кюнней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 Николаевна - 10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кл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Налыйдырова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Айыына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 Альбертовна - 11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кл</a:t>
                      </a:r>
                      <a:endParaRPr lang="ru-RU" sz="20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г. Якутск РЛИ                                      г г. Якутск "Айыы Кыьата"</a:t>
                      </a:r>
                      <a:endParaRPr lang="ru-RU" sz="200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145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Диплом победителя среди 9-10 классов  </a:t>
                      </a:r>
                      <a:endParaRPr lang="ru-RU" sz="20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589340">
                <a:tc>
                  <a:txBody>
                    <a:bodyPr/>
                    <a:lstStyle/>
                    <a:p>
                      <a:pPr marR="21590" algn="ctr" fontAlgn="base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0" dirty="0">
                          <a:solidFill>
                            <a:srgbClr val="333333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3.</a:t>
                      </a:r>
                      <a:endParaRPr lang="ru-RU" sz="2000" b="1" kern="0" dirty="0">
                        <a:solidFill>
                          <a:srgbClr val="365F91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Helvetica Neue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Мобильный программно-аппаратный комплекс для работы в сложных и трудно доступных места</a:t>
                      </a:r>
                      <a:endParaRPr lang="ru-RU" sz="20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Гафаров Евгений Вадимович </a:t>
                      </a:r>
                      <a:endParaRPr lang="ru-RU" sz="20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Мирнинский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 район,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Мирнинский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Helvetica Neue"/>
                          <a:cs typeface="Calibri" panose="020F0502020204030204" pitchFamily="34" charset="0"/>
                        </a:rPr>
                        <a:t> политехнический лицей</a:t>
                      </a:r>
                      <a:endParaRPr lang="ru-RU" sz="2000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57" name="TextBox 5"/>
          <p:cNvSpPr txBox="1"/>
          <p:nvPr/>
        </p:nvSpPr>
        <p:spPr>
          <a:xfrm>
            <a:off x="983432" y="1340768"/>
            <a:ext cx="10163397" cy="4832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defRPr sz="1900" b="1"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Всероссийский форум организаторов отдыха и оздоровления детей «Большие Смыслы 2021»</a:t>
            </a:r>
          </a:p>
          <a:p>
            <a:pPr>
              <a:defRPr sz="1900" b="1"/>
            </a:pPr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900" b="1"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Всероссийский конкурс педагогического мастерства «Воспитание искусством»</a:t>
            </a:r>
          </a:p>
          <a:p>
            <a:pPr>
              <a:defRPr sz="1900" b="1"/>
            </a:pP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900" b="1">
                <a:uFill>
                  <a:solidFill>
                    <a:srgbClr val="000000"/>
                  </a:solidFill>
                </a:uFill>
              </a:defRPr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XIV ежегодная Международная конференция АШМБ стран СНГ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900" b="1">
                <a:uFill>
                  <a:solidFill>
                    <a:srgbClr val="000000"/>
                  </a:solidFill>
                </a:uFill>
              </a:defRPr>
            </a:pP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900" b="1"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Всероссийский конкурс школьных изданий «Школьный формат 2021»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900" b="1"/>
            </a:pP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9" name="TextBox 11"/>
          <p:cNvSpPr txBox="1"/>
          <p:nvPr/>
        </p:nvSpPr>
        <p:spPr>
          <a:xfrm>
            <a:off x="1047368" y="644286"/>
            <a:ext cx="6795464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dirty="0"/>
              <a:t>УЧАСТИЕ В КРУПНЫХ МЕРОПРИЯТИЯХ</a:t>
            </a:r>
          </a:p>
        </p:txBody>
      </p:sp>
      <p:sp>
        <p:nvSpPr>
          <p:cNvPr id="260" name="Прямая соединительная линия 20"/>
          <p:cNvSpPr/>
          <p:nvPr/>
        </p:nvSpPr>
        <p:spPr>
          <a:xfrm>
            <a:off x="1045165" y="3573007"/>
            <a:ext cx="3100565" cy="9"/>
          </a:xfrm>
          <a:prstGeom prst="line">
            <a:avLst/>
          </a:prstGeom>
          <a:ln w="19050">
            <a:solidFill>
              <a:srgbClr val="00B0F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61" name="Прямая соединительная линия 18"/>
          <p:cNvSpPr/>
          <p:nvPr/>
        </p:nvSpPr>
        <p:spPr>
          <a:xfrm>
            <a:off x="1045165" y="5877263"/>
            <a:ext cx="3100565" cy="9"/>
          </a:xfrm>
          <a:prstGeom prst="line">
            <a:avLst/>
          </a:prstGeom>
          <a:ln w="19050">
            <a:solidFill>
              <a:srgbClr val="00B0F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62" name="Прямая соединительная линия 19"/>
          <p:cNvSpPr/>
          <p:nvPr/>
        </p:nvSpPr>
        <p:spPr>
          <a:xfrm>
            <a:off x="1102871" y="4590512"/>
            <a:ext cx="3100564" cy="9"/>
          </a:xfrm>
          <a:prstGeom prst="line">
            <a:avLst/>
          </a:prstGeom>
          <a:ln w="19050">
            <a:solidFill>
              <a:srgbClr val="00B0F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64" name="Прямая соединительная линия 20"/>
          <p:cNvSpPr/>
          <p:nvPr/>
        </p:nvSpPr>
        <p:spPr>
          <a:xfrm>
            <a:off x="1045165" y="2276862"/>
            <a:ext cx="3100565" cy="10"/>
          </a:xfrm>
          <a:prstGeom prst="line">
            <a:avLst/>
          </a:prstGeom>
          <a:ln w="19050">
            <a:solidFill>
              <a:srgbClr val="00B0F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Box 11"/>
          <p:cNvSpPr txBox="1"/>
          <p:nvPr/>
        </p:nvSpPr>
        <p:spPr>
          <a:xfrm rot="10800000" flipV="1">
            <a:off x="1271464" y="734506"/>
            <a:ext cx="9289032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dirty="0"/>
              <a:t>ОСВЕЩЕНИЕ ДЕЯТЕЛЬНОСТИ В СМИ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3890"/>
              </p:ext>
            </p:extLst>
          </p:nvPr>
        </p:nvGraphicFramePr>
        <p:xfrm>
          <a:off x="1055440" y="1606240"/>
          <a:ext cx="9704199" cy="4055008"/>
        </p:xfrm>
        <a:graphic>
          <a:graphicData uri="http://schemas.openxmlformats.org/drawingml/2006/table">
            <a:tbl>
              <a:tblPr/>
              <a:tblGrid>
                <a:gridCol w="52565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476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2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Посещаемость сайта 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sosnovybor-ykt.ru</a:t>
                      </a:r>
                      <a:endParaRPr lang="ru-RU" sz="2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день 350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 месяц более 9000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За 2021 г. на сайте опубликовано</a:t>
                      </a:r>
                      <a:r>
                        <a:rPr lang="ru-RU" sz="2400" b="1" baseline="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 </a:t>
                      </a:r>
                      <a:endParaRPr lang="ru-RU" sz="2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158 статей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798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Инстаграм</a:t>
                      </a:r>
                      <a:r>
                        <a:rPr lang="ru-RU" sz="2400" b="1" baseline="0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 страница 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@</a:t>
                      </a:r>
                      <a:r>
                        <a:rPr lang="en-US" sz="2400" b="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sosnovybor_ykt</a:t>
                      </a:r>
                      <a:endParaRPr lang="ru-RU" sz="2400" b="1" dirty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7600 подписчиков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798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 panose="020F0502020204030204" pitchFamily="34" charset="0"/>
                          <a:ea typeface="Arial Unicode MS"/>
                          <a:cs typeface="Calibri" panose="020F0502020204030204" pitchFamily="34" charset="0"/>
                        </a:rPr>
                        <a:t>На республиканских телеканалах «НВК Саха», «Якутия 24», «Вести Саха»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видеосюжетов о деятельности Центра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прямых эфиров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286163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71" name="TextBox 11"/>
          <p:cNvSpPr txBox="1"/>
          <p:nvPr/>
        </p:nvSpPr>
        <p:spPr>
          <a:xfrm>
            <a:off x="1271464" y="260648"/>
            <a:ext cx="6408712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dirty="0"/>
              <a:t>ОСНОВНЫЕ ИТОГИ </a:t>
            </a:r>
          </a:p>
        </p:txBody>
      </p:sp>
      <p:sp>
        <p:nvSpPr>
          <p:cNvPr id="272" name="Объект 2"/>
          <p:cNvSpPr txBox="1"/>
          <p:nvPr/>
        </p:nvSpPr>
        <p:spPr>
          <a:xfrm>
            <a:off x="1055440" y="688046"/>
            <a:ext cx="10757631" cy="6309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285750" indent="-285750" algn="just">
              <a:buClr>
                <a:srgbClr val="60CDCD"/>
              </a:buClr>
              <a:buSzPct val="100000"/>
              <a:buFont typeface="Wingdings" pitchFamily="2" charset="2"/>
              <a:buChar char="q"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1600" b="1" dirty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Иванова Я.Н. - спикер стратегической сессии «Формирование региональной модельной программы развития отдыха и оздоровления детей» на Всероссийском форуме организаторов отдыха и оздоровления детей «Большие Смыслы 2021» в Краснодарском крае, октябрь</a:t>
            </a:r>
          </a:p>
          <a:p>
            <a:pPr marL="285750" indent="-285750" algn="just">
              <a:buClr>
                <a:srgbClr val="60CDCD"/>
              </a:buClr>
              <a:buSzPct val="100000"/>
              <a:buFont typeface="Wingdings" pitchFamily="2" charset="2"/>
              <a:buChar char="q"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1600" b="1" dirty="0"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  <a:p>
            <a:pPr marL="285750" indent="-285750" algn="just">
              <a:buClr>
                <a:srgbClr val="60CDCD"/>
              </a:buClr>
              <a:buSzPct val="100000"/>
              <a:buFont typeface="Wingdings" pitchFamily="2" charset="2"/>
              <a:buChar char="q"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1600" b="1" dirty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Группа воспитанников детского сада «</a:t>
            </a:r>
            <a:r>
              <a:rPr lang="ru-RU" sz="1600" b="1" dirty="0" err="1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Лингва</a:t>
            </a:r>
            <a:r>
              <a:rPr lang="ru-RU" sz="1600" b="1" dirty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» – победители Международного конкурса Ассоциации школ международного </a:t>
            </a:r>
            <a:r>
              <a:rPr lang="ru-RU" sz="1600" b="1" dirty="0" err="1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бакалавриата</a:t>
            </a:r>
            <a:r>
              <a:rPr lang="ru-RU" sz="1600" b="1" dirty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 стран СНГ «</a:t>
            </a:r>
            <a:r>
              <a:rPr lang="ru-RU" sz="1600" b="1" dirty="0" err="1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Food</a:t>
            </a:r>
            <a:r>
              <a:rPr lang="ru-RU" sz="1600" b="1" dirty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 Festival-2021», декабрь</a:t>
            </a:r>
          </a:p>
          <a:p>
            <a:pPr algn="just">
              <a:buClr>
                <a:srgbClr val="60CDCD"/>
              </a:buClr>
              <a:buSzPct val="100000"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1600" b="1" dirty="0"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  <a:p>
            <a:pPr marL="285750" indent="-285750" algn="just">
              <a:buClr>
                <a:srgbClr val="60CDCD"/>
              </a:buClr>
              <a:buSzPct val="100000"/>
              <a:buFont typeface="Wingdings" pitchFamily="2" charset="2"/>
              <a:buChar char="q"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1600" b="1" dirty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Год Здоровья - проект «Снижение уровня заболеваемости воспитанников детских садов» под эгидой </a:t>
            </a:r>
            <a:r>
              <a:rPr lang="ru-RU" sz="1600" b="1" dirty="0" err="1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Росатом</a:t>
            </a:r>
            <a:r>
              <a:rPr lang="ru-RU" sz="1600" b="1" dirty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 и АСИ, декабрь</a:t>
            </a:r>
          </a:p>
          <a:p>
            <a:pPr marL="285750" indent="-285750" algn="just">
              <a:buClr>
                <a:srgbClr val="60CDCD"/>
              </a:buClr>
              <a:buSzPct val="100000"/>
              <a:buFont typeface="Wingdings" pitchFamily="2" charset="2"/>
              <a:buChar char="q"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1600" b="1" dirty="0"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  <a:p>
            <a:pPr marL="285750" indent="-285750" algn="just">
              <a:buClr>
                <a:srgbClr val="60CDCD"/>
              </a:buClr>
              <a:buSzPct val="100000"/>
              <a:buFont typeface="Wingdings" pitchFamily="2" charset="2"/>
              <a:buChar char="q"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1600" b="1" dirty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Проведена </a:t>
            </a:r>
            <a:r>
              <a:rPr lang="ru-RU" sz="1600" b="1" dirty="0" err="1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грантовая</a:t>
            </a:r>
            <a:r>
              <a:rPr lang="ru-RU" sz="1600" b="1" dirty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 смена «</a:t>
            </a:r>
            <a:r>
              <a:rPr lang="ru-RU" sz="1600" b="1" dirty="0" err="1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Медиасмена</a:t>
            </a:r>
            <a:r>
              <a:rPr lang="ru-RU" sz="1600" b="1" dirty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 РДШ» (350 000 рублей), ноябрь</a:t>
            </a:r>
          </a:p>
          <a:p>
            <a:pPr marL="285750" indent="-285750" algn="just">
              <a:buClr>
                <a:srgbClr val="60CDCD"/>
              </a:buClr>
              <a:buSzPct val="100000"/>
              <a:buFont typeface="Wingdings" pitchFamily="2" charset="2"/>
              <a:buChar char="q"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1600" b="1" dirty="0"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  <a:p>
            <a:pPr marL="285750" indent="-285750" algn="just">
              <a:buClr>
                <a:srgbClr val="60CDCD"/>
              </a:buClr>
              <a:buSzPct val="100000"/>
              <a:buFont typeface="Wingdings" pitchFamily="2" charset="2"/>
              <a:buChar char="q"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1600" b="1" dirty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Диплом  1 степени в номинациях «Фото. Режиссура массовых сцен» и «Журналистика. За укрепление межкультурного диалога» по итогам Всероссийского конкурса школьных изданий «Школьный формат 2021», декабрь </a:t>
            </a:r>
          </a:p>
          <a:p>
            <a:pPr marL="285750" indent="-285750" algn="just">
              <a:buClr>
                <a:srgbClr val="60CDCD"/>
              </a:buClr>
              <a:buSzPct val="100000"/>
              <a:buFont typeface="Wingdings" pitchFamily="2" charset="2"/>
              <a:buChar char="q"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1600" b="1" dirty="0"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  <a:p>
            <a:pPr marL="285750" indent="-285750" algn="just">
              <a:buClr>
                <a:srgbClr val="60CDCD"/>
              </a:buClr>
              <a:buSzPct val="100000"/>
              <a:buFont typeface="Wingdings" pitchFamily="2" charset="2"/>
              <a:buChar char="q"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1600" b="1" dirty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Участие в федеральной программе Ростуризма «Лагерный </a:t>
            </a:r>
            <a:r>
              <a:rPr lang="ru-RU" sz="1600" b="1" dirty="0" err="1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кэшбек</a:t>
            </a:r>
            <a:r>
              <a:rPr lang="ru-RU" sz="1600" b="1" dirty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» – 366 путевок</a:t>
            </a:r>
          </a:p>
          <a:p>
            <a:pPr marL="285750" indent="-285750" algn="just">
              <a:buClr>
                <a:srgbClr val="60CDCD"/>
              </a:buClr>
              <a:buSzPct val="100000"/>
              <a:buFont typeface="Wingdings" pitchFamily="2" charset="2"/>
              <a:buChar char="q"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1600" b="1" dirty="0"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  <a:p>
            <a:pPr marL="285750" indent="-285750" algn="just">
              <a:buClr>
                <a:srgbClr val="60CDCD"/>
              </a:buClr>
              <a:buSzPct val="100000"/>
              <a:buFont typeface="Wingdings" pitchFamily="2" charset="2"/>
              <a:buChar char="q"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1600" b="1" dirty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Разработана и утверждена  Концепция развития системы отдыха и оздоровления детей на 2022-2030 годы на Коллегии Министерства образования и науки Республики Саха (Якутия), декабрь</a:t>
            </a:r>
          </a:p>
          <a:p>
            <a:pPr marL="285750" indent="-285750" algn="just">
              <a:buClr>
                <a:srgbClr val="60CDCD"/>
              </a:buClr>
              <a:buSzPct val="100000"/>
              <a:buFont typeface="Wingdings" pitchFamily="2" charset="2"/>
              <a:buChar char="q"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1600" b="1" dirty="0"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  <a:p>
            <a:pPr marL="285750" indent="-285750" algn="just">
              <a:buClr>
                <a:srgbClr val="60CDCD"/>
              </a:buClr>
              <a:buSzPct val="100000"/>
              <a:buFont typeface="Wingdings" pitchFamily="2" charset="2"/>
              <a:buChar char="q"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1600" b="1" dirty="0"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rPr>
              <a:t>Участие в разработке крупномасштабных проектов по организации детского отдыха и оздоровления в Приморском крае</a:t>
            </a:r>
          </a:p>
          <a:p>
            <a:pPr marL="285750" indent="-285750" algn="just">
              <a:buClr>
                <a:srgbClr val="60CDCD"/>
              </a:buClr>
              <a:buSzPct val="100000"/>
              <a:buFont typeface="Wingdings" pitchFamily="2" charset="2"/>
              <a:buChar char="q"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b="1" dirty="0"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  <a:p>
            <a:pPr marL="285750" indent="-285750" algn="just">
              <a:buClr>
                <a:srgbClr val="60CDCD"/>
              </a:buClr>
              <a:buSzPct val="100000"/>
              <a:buChar char="▪"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b="1" dirty="0"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Рисунок 11" descr="Рисунок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TextBox 12"/>
          <p:cNvSpPr txBox="1"/>
          <p:nvPr/>
        </p:nvSpPr>
        <p:spPr>
          <a:xfrm>
            <a:off x="1128784" y="600739"/>
            <a:ext cx="4751192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dirty="0"/>
              <a:t>НАШИ ЗАДАЧИ НА 2022 ГОД</a:t>
            </a:r>
          </a:p>
        </p:txBody>
      </p:sp>
      <p:sp>
        <p:nvSpPr>
          <p:cNvPr id="185" name="TextBox 13"/>
          <p:cNvSpPr txBox="1"/>
          <p:nvPr/>
        </p:nvSpPr>
        <p:spPr>
          <a:xfrm>
            <a:off x="745730" y="2495802"/>
            <a:ext cx="4470032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 b="1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ru-RU" sz="1600" dirty="0"/>
              <a:t>Дальнейшее обучение по программе начальной ступени Международного </a:t>
            </a:r>
            <a:r>
              <a:rPr lang="ru-RU" sz="1600" dirty="0" err="1"/>
              <a:t>бакалавриата</a:t>
            </a:r>
            <a:r>
              <a:rPr lang="ru-RU" sz="1600" dirty="0"/>
              <a:t> (IB PYP) воспитанников структурного подразделения - детского сада «</a:t>
            </a:r>
            <a:r>
              <a:rPr lang="ru-RU" sz="1600" dirty="0" err="1"/>
              <a:t>Лингва</a:t>
            </a:r>
            <a:r>
              <a:rPr lang="ru-RU" sz="1600" dirty="0"/>
              <a:t>».</a:t>
            </a:r>
            <a:endParaRPr sz="1600" dirty="0"/>
          </a:p>
        </p:txBody>
      </p:sp>
      <p:sp>
        <p:nvSpPr>
          <p:cNvPr id="186" name="TextBox 14"/>
          <p:cNvSpPr txBox="1"/>
          <p:nvPr/>
        </p:nvSpPr>
        <p:spPr>
          <a:xfrm>
            <a:off x="785990" y="4307616"/>
            <a:ext cx="4389511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 b="1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ru-RU" dirty="0"/>
              <a:t> </a:t>
            </a:r>
            <a:r>
              <a:rPr lang="ru-RU" sz="1600" dirty="0"/>
              <a:t>В целях обеспечения качественным отдыхом и оздоровлением детей с инвалидностью </a:t>
            </a:r>
            <a:r>
              <a:rPr lang="ru-RU" sz="1600" dirty="0" smtClean="0"/>
              <a:t>и детей с ОВЗ </a:t>
            </a:r>
            <a:r>
              <a:rPr lang="ru-RU" sz="1600" dirty="0"/>
              <a:t>Республики Саха (Якутия) проведение инклюзивных смен в каникулярное время</a:t>
            </a:r>
            <a:endParaRPr sz="1600" dirty="0"/>
          </a:p>
        </p:txBody>
      </p:sp>
      <p:sp>
        <p:nvSpPr>
          <p:cNvPr id="187" name="TextBox 20"/>
          <p:cNvSpPr txBox="1"/>
          <p:nvPr/>
        </p:nvSpPr>
        <p:spPr>
          <a:xfrm>
            <a:off x="6429974" y="3924349"/>
            <a:ext cx="4835131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 b="1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ru-RU" sz="1600" dirty="0"/>
              <a:t>Реализация Концепции развития системы отдыха и оздоровления детей на 2022-2030 годы.</a:t>
            </a:r>
          </a:p>
        </p:txBody>
      </p:sp>
      <p:sp>
        <p:nvSpPr>
          <p:cNvPr id="189" name="Прямая соединительная линия 23"/>
          <p:cNvSpPr/>
          <p:nvPr/>
        </p:nvSpPr>
        <p:spPr>
          <a:xfrm>
            <a:off x="784070" y="2348880"/>
            <a:ext cx="3100563" cy="9"/>
          </a:xfrm>
          <a:prstGeom prst="line">
            <a:avLst/>
          </a:prstGeom>
          <a:ln w="19050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0" name="Прямая соединительная линия 24"/>
          <p:cNvSpPr/>
          <p:nvPr/>
        </p:nvSpPr>
        <p:spPr>
          <a:xfrm>
            <a:off x="835198" y="4149071"/>
            <a:ext cx="3100562" cy="9"/>
          </a:xfrm>
          <a:prstGeom prst="line">
            <a:avLst/>
          </a:prstGeom>
          <a:ln w="19050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1" name="Прямая соединительная линия 25"/>
          <p:cNvSpPr/>
          <p:nvPr/>
        </p:nvSpPr>
        <p:spPr>
          <a:xfrm>
            <a:off x="6384032" y="1484784"/>
            <a:ext cx="3100562" cy="9"/>
          </a:xfrm>
          <a:prstGeom prst="line">
            <a:avLst/>
          </a:prstGeom>
          <a:ln w="19050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2" name="Прямая соединительная линия 26"/>
          <p:cNvSpPr/>
          <p:nvPr/>
        </p:nvSpPr>
        <p:spPr>
          <a:xfrm>
            <a:off x="6465282" y="3861039"/>
            <a:ext cx="3100560" cy="9"/>
          </a:xfrm>
          <a:prstGeom prst="line">
            <a:avLst/>
          </a:prstGeom>
          <a:ln w="19050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3" name="TextBox 29"/>
          <p:cNvSpPr txBox="1"/>
          <p:nvPr/>
        </p:nvSpPr>
        <p:spPr>
          <a:xfrm>
            <a:off x="765147" y="3617335"/>
            <a:ext cx="36230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dirty="0"/>
              <a:t>2</a:t>
            </a:r>
          </a:p>
        </p:txBody>
      </p:sp>
      <p:sp>
        <p:nvSpPr>
          <p:cNvPr id="196" name="TextBox 20"/>
          <p:cNvSpPr txBox="1"/>
          <p:nvPr/>
        </p:nvSpPr>
        <p:spPr>
          <a:xfrm>
            <a:off x="6456040" y="1556792"/>
            <a:ext cx="4835139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 b="1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ru-RU" sz="1600" dirty="0"/>
              <a:t>Дальнейшее участие в реализации </a:t>
            </a:r>
            <a:r>
              <a:rPr lang="ru-RU" sz="1600" dirty="0" smtClean="0"/>
              <a:t>крупномасштабных социальных проектов  </a:t>
            </a:r>
            <a:r>
              <a:rPr lang="ru-RU" sz="1600" dirty="0"/>
              <a:t>по созданию детских </a:t>
            </a:r>
            <a:r>
              <a:rPr lang="ru-RU" sz="1600" dirty="0" smtClean="0"/>
              <a:t>лагерей:  </a:t>
            </a:r>
            <a:r>
              <a:rPr lang="ru-RU" sz="1600" dirty="0"/>
              <a:t>«Полярная звезда</a:t>
            </a:r>
            <a:r>
              <a:rPr lang="ru-RU" sz="1600" dirty="0" smtClean="0"/>
              <a:t>», </a:t>
            </a:r>
          </a:p>
          <a:p>
            <a:r>
              <a:rPr lang="ru-RU" sz="1600" dirty="0" smtClean="0"/>
              <a:t>на </a:t>
            </a:r>
            <a:r>
              <a:rPr lang="ru-RU" sz="1600" dirty="0"/>
              <a:t>территории Приморского края</a:t>
            </a:r>
          </a:p>
        </p:txBody>
      </p:sp>
      <p:sp>
        <p:nvSpPr>
          <p:cNvPr id="197" name="TextBox 31"/>
          <p:cNvSpPr txBox="1"/>
          <p:nvPr/>
        </p:nvSpPr>
        <p:spPr>
          <a:xfrm>
            <a:off x="6471818" y="4481431"/>
            <a:ext cx="36230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dirty="0"/>
              <a:t>5</a:t>
            </a:r>
          </a:p>
        </p:txBody>
      </p:sp>
      <p:sp>
        <p:nvSpPr>
          <p:cNvPr id="198" name="TextBox 31"/>
          <p:cNvSpPr txBox="1"/>
          <p:nvPr/>
        </p:nvSpPr>
        <p:spPr>
          <a:xfrm>
            <a:off x="6462312" y="3329303"/>
            <a:ext cx="36230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dirty="0"/>
              <a:t>4</a:t>
            </a:r>
          </a:p>
        </p:txBody>
      </p:sp>
      <p:sp>
        <p:nvSpPr>
          <p:cNvPr id="199" name="Прямая соединительная линия 26"/>
          <p:cNvSpPr/>
          <p:nvPr/>
        </p:nvSpPr>
        <p:spPr>
          <a:xfrm>
            <a:off x="6465282" y="4941158"/>
            <a:ext cx="3100560" cy="10"/>
          </a:xfrm>
          <a:prstGeom prst="line">
            <a:avLst/>
          </a:prstGeom>
          <a:ln w="19050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00" name="TextBox 20"/>
          <p:cNvSpPr txBox="1"/>
          <p:nvPr/>
        </p:nvSpPr>
        <p:spPr>
          <a:xfrm>
            <a:off x="6429974" y="4941168"/>
            <a:ext cx="4835131" cy="1323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 b="1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ru-RU" sz="1600" dirty="0"/>
              <a:t>Разработка методических рекомендаций и введение единых принципов планирования работы организаций отдыха и оздоровления детей, стандартизации медицинских услуг и организации питания в них.</a:t>
            </a:r>
          </a:p>
        </p:txBody>
      </p:sp>
      <p:sp>
        <p:nvSpPr>
          <p:cNvPr id="202" name="TextBox 29"/>
          <p:cNvSpPr txBox="1"/>
          <p:nvPr/>
        </p:nvSpPr>
        <p:spPr>
          <a:xfrm>
            <a:off x="745736" y="1745127"/>
            <a:ext cx="36230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dirty="0"/>
              <a:t>1</a:t>
            </a:r>
          </a:p>
        </p:txBody>
      </p:sp>
      <p:sp>
        <p:nvSpPr>
          <p:cNvPr id="203" name="TextBox 29"/>
          <p:cNvSpPr txBox="1"/>
          <p:nvPr/>
        </p:nvSpPr>
        <p:spPr>
          <a:xfrm>
            <a:off x="6456040" y="908720"/>
            <a:ext cx="36230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dirty="0"/>
              <a:t>3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98" name="TextBox 11"/>
          <p:cNvSpPr txBox="1"/>
          <p:nvPr/>
        </p:nvSpPr>
        <p:spPr>
          <a:xfrm>
            <a:off x="1343472" y="332656"/>
            <a:ext cx="6795464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dirty="0"/>
              <a:t>ДОЛГОСРОЧНЫЕ ПЛАНЫ РАЗВИТИЯ</a:t>
            </a:r>
          </a:p>
        </p:txBody>
      </p:sp>
      <p:sp>
        <p:nvSpPr>
          <p:cNvPr id="299" name="Сохранение охвата отдыхом, оздоровлением и занятостью детей по республике не ниже 75,5 %.…"/>
          <p:cNvSpPr txBox="1"/>
          <p:nvPr/>
        </p:nvSpPr>
        <p:spPr>
          <a:xfrm>
            <a:off x="4007768" y="2332852"/>
            <a:ext cx="3240360" cy="1372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678180" indent="-228600" algn="ctr" defTabSz="449580">
              <a:lnSpc>
                <a:spcPct val="130000"/>
              </a:lnSpc>
              <a:buSzPct val="100000"/>
              <a:defRPr sz="2000" b="1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Сосновый бор – Ресурсный центр детского отдыха, оздоровления  и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питания в республике </a:t>
            </a: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Сохранение охвата отдыхом, оздоровлением и занятостью детей по республике не ниже 75,5 %.…"/>
          <p:cNvSpPr txBox="1"/>
          <p:nvPr/>
        </p:nvSpPr>
        <p:spPr>
          <a:xfrm>
            <a:off x="1970997" y="4821763"/>
            <a:ext cx="3017905" cy="70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678180" indent="-228600" algn="ctr" defTabSz="449580">
              <a:lnSpc>
                <a:spcPct val="130000"/>
              </a:lnSpc>
              <a:buSzPct val="100000"/>
              <a:defRPr sz="2000" b="1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Создание Карты Здоровья Ребенка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(КЗР)</a:t>
            </a:r>
          </a:p>
        </p:txBody>
      </p:sp>
      <p:sp>
        <p:nvSpPr>
          <p:cNvPr id="8" name="Сохранение охвата отдыхом, оздоровлением и занятостью детей по республике не ниже 75,5 %.…"/>
          <p:cNvSpPr txBox="1"/>
          <p:nvPr/>
        </p:nvSpPr>
        <p:spPr>
          <a:xfrm>
            <a:off x="8544272" y="2492896"/>
            <a:ext cx="3118230" cy="70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678180" indent="-228600" algn="ctr" defTabSz="449580">
              <a:lnSpc>
                <a:spcPct val="130000"/>
              </a:lnSpc>
              <a:buSzPct val="100000"/>
              <a:defRPr sz="2000" b="1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Создание сети лагерей - спутников Соснового бора</a:t>
            </a:r>
          </a:p>
        </p:txBody>
      </p:sp>
      <p:sp>
        <p:nvSpPr>
          <p:cNvPr id="11" name="Скругленный прямоугольник 53"/>
          <p:cNvSpPr/>
          <p:nvPr/>
        </p:nvSpPr>
        <p:spPr>
          <a:xfrm>
            <a:off x="139729" y="1556792"/>
            <a:ext cx="2931935" cy="2880320"/>
          </a:xfrm>
          <a:prstGeom prst="roundRect">
            <a:avLst>
              <a:gd name="adj" fmla="val 50000"/>
            </a:avLst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lang="en-US" dirty="0"/>
              <a:t>v</a:t>
            </a:r>
            <a:endParaRPr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A430B10-C8A0-DA43-A327-E8504B3C9610}"/>
              </a:ext>
            </a:extLst>
          </p:cNvPr>
          <p:cNvSpPr txBox="1"/>
          <p:nvPr/>
        </p:nvSpPr>
        <p:spPr>
          <a:xfrm>
            <a:off x="-240704" y="1941443"/>
            <a:ext cx="2808312" cy="19869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678180" indent="-228600" algn="ctr" defTabSz="449580">
              <a:lnSpc>
                <a:spcPct val="130000"/>
              </a:lnSpc>
              <a:buSzPct val="100000"/>
              <a:defRPr sz="2000" b="1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Создание условий для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отдыха и оздоровления детей Республики Саха (Якутия) в Приморском крае</a:t>
            </a:r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Скругленный прямоугольник 53">
            <a:extLst>
              <a:ext uri="{FF2B5EF4-FFF2-40B4-BE49-F238E27FC236}">
                <a16:creationId xmlns="" xmlns:a16="http://schemas.microsoft.com/office/drawing/2014/main" id="{FC380D0D-7C08-BA42-9577-D387E97D0249}"/>
              </a:ext>
            </a:extLst>
          </p:cNvPr>
          <p:cNvSpPr/>
          <p:nvPr/>
        </p:nvSpPr>
        <p:spPr>
          <a:xfrm>
            <a:off x="2279576" y="3894350"/>
            <a:ext cx="2931935" cy="2880320"/>
          </a:xfrm>
          <a:prstGeom prst="roundRect">
            <a:avLst>
              <a:gd name="adj" fmla="val 50000"/>
            </a:avLst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lang="en-US" dirty="0"/>
              <a:t>v</a:t>
            </a:r>
            <a:endParaRPr dirty="0"/>
          </a:p>
        </p:txBody>
      </p:sp>
      <p:sp>
        <p:nvSpPr>
          <p:cNvPr id="25" name="Скругленный прямоугольник 53">
            <a:extLst>
              <a:ext uri="{FF2B5EF4-FFF2-40B4-BE49-F238E27FC236}">
                <a16:creationId xmlns="" xmlns:a16="http://schemas.microsoft.com/office/drawing/2014/main" id="{005B7B4F-588D-9645-9799-F980C7FF23B2}"/>
              </a:ext>
            </a:extLst>
          </p:cNvPr>
          <p:cNvSpPr/>
          <p:nvPr/>
        </p:nvSpPr>
        <p:spPr>
          <a:xfrm>
            <a:off x="4419423" y="1556792"/>
            <a:ext cx="2931935" cy="2880320"/>
          </a:xfrm>
          <a:prstGeom prst="roundRect">
            <a:avLst>
              <a:gd name="adj" fmla="val 50000"/>
            </a:avLst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lang="en-US" dirty="0"/>
              <a:t>v</a:t>
            </a:r>
            <a:endParaRPr dirty="0"/>
          </a:p>
        </p:txBody>
      </p:sp>
      <p:sp>
        <p:nvSpPr>
          <p:cNvPr id="26" name="Скругленный прямоугольник 53">
            <a:extLst>
              <a:ext uri="{FF2B5EF4-FFF2-40B4-BE49-F238E27FC236}">
                <a16:creationId xmlns="" xmlns:a16="http://schemas.microsoft.com/office/drawing/2014/main" id="{1FEEA8DE-DCDB-9247-95AD-22EA64C3BB61}"/>
              </a:ext>
            </a:extLst>
          </p:cNvPr>
          <p:cNvSpPr/>
          <p:nvPr/>
        </p:nvSpPr>
        <p:spPr>
          <a:xfrm>
            <a:off x="6654760" y="3890181"/>
            <a:ext cx="2931935" cy="2880320"/>
          </a:xfrm>
          <a:prstGeom prst="roundRect">
            <a:avLst>
              <a:gd name="adj" fmla="val 50000"/>
            </a:avLst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lang="en-US" dirty="0"/>
              <a:t>v</a:t>
            </a:r>
            <a:endParaRPr dirty="0"/>
          </a:p>
        </p:txBody>
      </p:sp>
      <p:sp>
        <p:nvSpPr>
          <p:cNvPr id="27" name="Скругленный прямоугольник 53">
            <a:extLst>
              <a:ext uri="{FF2B5EF4-FFF2-40B4-BE49-F238E27FC236}">
                <a16:creationId xmlns="" xmlns:a16="http://schemas.microsoft.com/office/drawing/2014/main" id="{4088147D-189E-4F46-8A4E-085AFB61C023}"/>
              </a:ext>
            </a:extLst>
          </p:cNvPr>
          <p:cNvSpPr/>
          <p:nvPr/>
        </p:nvSpPr>
        <p:spPr>
          <a:xfrm>
            <a:off x="8890097" y="1556792"/>
            <a:ext cx="2931935" cy="2880320"/>
          </a:xfrm>
          <a:prstGeom prst="roundRect">
            <a:avLst>
              <a:gd name="adj" fmla="val 50000"/>
            </a:avLst>
          </a:prstGeom>
          <a:ln w="28575">
            <a:solidFill>
              <a:srgbClr val="60CDCD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53FB0F78-EFDB-774A-AED0-980EF8803A15}"/>
              </a:ext>
            </a:extLst>
          </p:cNvPr>
          <p:cNvSpPr txBox="1"/>
          <p:nvPr/>
        </p:nvSpPr>
        <p:spPr>
          <a:xfrm>
            <a:off x="6810928" y="4791732"/>
            <a:ext cx="2656015" cy="1077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Проведение профильных и тематических смен. Умный отдых. Инклюзивный отдых.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302" name="TextBox 5"/>
          <p:cNvSpPr txBox="1"/>
          <p:nvPr/>
        </p:nvSpPr>
        <p:spPr>
          <a:xfrm>
            <a:off x="1126422" y="422973"/>
            <a:ext cx="7833743" cy="916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5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t>Спасибо за внимание!</a:t>
            </a:r>
          </a:p>
        </p:txBody>
      </p:sp>
      <p:graphicFrame>
        <p:nvGraphicFramePr>
          <p:cNvPr id="303" name="Таблица 1"/>
          <p:cNvGraphicFramePr/>
          <p:nvPr>
            <p:extLst>
              <p:ext uri="{D42A27DB-BD31-4B8C-83A1-F6EECF244321}">
                <p14:modId xmlns:p14="http://schemas.microsoft.com/office/powerpoint/2010/main" val="15972275"/>
              </p:ext>
            </p:extLst>
          </p:nvPr>
        </p:nvGraphicFramePr>
        <p:xfrm>
          <a:off x="378928" y="2137280"/>
          <a:ext cx="8021327" cy="4104455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16722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491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2089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8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Адрес</a:t>
                      </a:r>
                      <a:endParaRPr sz="18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Circe"/>
                          <a:ea typeface="Circe"/>
                          <a:cs typeface="Circe"/>
                          <a:sym typeface="Circe"/>
                        </a:defRPr>
                      </a:pPr>
                      <a:r>
                        <a:rPr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677008, Республика Саха (Якутия), г.Якутск,  </a:t>
                      </a:r>
                    </a:p>
                    <a:p>
                      <a:pPr algn="l">
                        <a:defRPr sz="1800" b="1">
                          <a:latin typeface="Circe"/>
                          <a:ea typeface="Circe"/>
                          <a:cs typeface="Circe"/>
                          <a:sym typeface="Circe"/>
                        </a:defRPr>
                      </a:pPr>
                      <a:r>
                        <a:rPr sz="18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Сергеляхское шоссе 12 км</a:t>
                      </a:r>
                    </a:p>
                  </a:txBody>
                  <a:tcPr marL="45720" marR="45720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8208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800" b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Контакты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Circe"/>
                          <a:ea typeface="Circe"/>
                          <a:cs typeface="Circe"/>
                          <a:sym typeface="Circe"/>
                        </a:defRPr>
                      </a:pPr>
                      <a:r>
                        <a:rPr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(4112) 36-89-28, (4112) 36-85-39</a:t>
                      </a:r>
                    </a:p>
                    <a:p>
                      <a:pPr algn="l">
                        <a:defRPr sz="1800" b="1">
                          <a:latin typeface="Circe"/>
                          <a:ea typeface="Circe"/>
                          <a:cs typeface="Circe"/>
                          <a:sym typeface="Circe"/>
                        </a:defRPr>
                      </a:pPr>
                      <a:r>
                        <a:rPr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(4112) 36-88-36, </a:t>
                      </a:r>
                      <a:r>
                        <a:rPr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факс</a:t>
                      </a:r>
                      <a:r>
                        <a:rPr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(4112) 36-89-28 </a:t>
                      </a:r>
                    </a:p>
                    <a:p>
                      <a:pPr algn="l">
                        <a:defRPr sz="1800" b="1">
                          <a:latin typeface="Circe"/>
                          <a:ea typeface="Circe"/>
                          <a:cs typeface="Circe"/>
                          <a:sym typeface="Circe"/>
                        </a:defRPr>
                      </a:pPr>
                      <a:r>
                        <a:rPr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Отдел</a:t>
                      </a:r>
                      <a:r>
                        <a:rPr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отдыха</a:t>
                      </a:r>
                      <a:r>
                        <a:rPr lang="ru-RU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и оздоровления</a:t>
                      </a:r>
                      <a:r>
                        <a:rPr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+7(924) 868-70-11</a:t>
                      </a:r>
                    </a:p>
                  </a:txBody>
                  <a:tcPr marL="45720" marR="45720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969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800" b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Сайт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800" b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www.sosnovybor-ykt.ru</a:t>
                      </a:r>
                    </a:p>
                  </a:txBody>
                  <a:tcPr marL="45720" marR="45720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969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800" b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Инстаграм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800" b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@sosnovybor_ykt</a:t>
                      </a:r>
                    </a:p>
                  </a:txBody>
                  <a:tcPr marL="45720" marR="45720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8208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8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E-mail</a:t>
                      </a:r>
                    </a:p>
                  </a:txBody>
                  <a:tcPr marL="45720" marR="4572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1">
                          <a:latin typeface="Circe"/>
                          <a:ea typeface="Circe"/>
                          <a:cs typeface="Circe"/>
                          <a:sym typeface="Circe"/>
                        </a:defRPr>
                      </a:pPr>
                      <a:r>
                        <a:rPr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sb_ykt@mail.ru </a:t>
                      </a:r>
                    </a:p>
                    <a:p>
                      <a:pPr algn="l">
                        <a:defRPr sz="1800" b="1">
                          <a:latin typeface="Circe"/>
                          <a:ea typeface="Circe"/>
                          <a:cs typeface="Circe"/>
                          <a:sym typeface="Circe"/>
                        </a:defRPr>
                      </a:pPr>
                      <a:r>
                        <a:rPr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zayavki_sb@mail.ru </a:t>
                      </a:r>
                    </a:p>
                    <a:p>
                      <a:pPr algn="l">
                        <a:defRPr sz="1800" b="1">
                          <a:latin typeface="Circe"/>
                          <a:ea typeface="Circe"/>
                          <a:cs typeface="Circe"/>
                          <a:sym typeface="Circe"/>
                        </a:defRPr>
                      </a:pPr>
                      <a:r>
                        <a:rPr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Отдел</a:t>
                      </a:r>
                      <a:r>
                        <a:rPr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отдыха и оздоровления</a:t>
                      </a:r>
                      <a:r>
                        <a:rPr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45720" marR="45720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Box 5"/>
          <p:cNvSpPr txBox="1"/>
          <p:nvPr/>
        </p:nvSpPr>
        <p:spPr>
          <a:xfrm>
            <a:off x="2063552" y="908720"/>
            <a:ext cx="8928992" cy="4555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defRPr b="1">
                <a:solidFill>
                  <a:srgbClr val="60CDCD"/>
                </a:solidFill>
                <a:latin typeface="Circe Bold"/>
                <a:ea typeface="Circe Bold"/>
                <a:cs typeface="Circe Bold"/>
                <a:sym typeface="Circe Bold"/>
              </a:defRPr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ЦЕНТР «СОСНОВЫЙ БОР»</a:t>
            </a:r>
          </a:p>
          <a:p>
            <a:pPr>
              <a:defRPr sz="1600">
                <a:latin typeface="Circe"/>
                <a:ea typeface="Circe"/>
                <a:cs typeface="Circe"/>
                <a:sym typeface="Circe"/>
              </a:defRPr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600"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Ассоциированная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школа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ЮНЕСКО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600" b="1">
                <a:latin typeface="Circe"/>
                <a:ea typeface="Circe"/>
                <a:cs typeface="Circe"/>
                <a:sym typeface="Circe"/>
              </a:defRPr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600" b="1">
                <a:latin typeface="Circe"/>
                <a:ea typeface="Circe"/>
                <a:cs typeface="Circe"/>
                <a:sym typeface="Circe"/>
              </a:defRPr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Информационно-образовательный и методический центр в области оптимизации питания детей и подростков, обучающихся в образовательных учреждениях Республики Саха (Якутия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600" b="1">
                <a:latin typeface="Circe"/>
                <a:ea typeface="Circe"/>
                <a:cs typeface="Circe"/>
                <a:sym typeface="Circe"/>
              </a:defRPr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600"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Член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Ассоциации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Школ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Международного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Бакалавриата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стран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Содружества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Независимых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Государств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600" b="1">
                <a:latin typeface="Circe"/>
                <a:ea typeface="Circe"/>
                <a:cs typeface="Circe"/>
                <a:sym typeface="Circe"/>
              </a:defRPr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600" b="1">
                <a:latin typeface="Circe"/>
                <a:ea typeface="Circe"/>
                <a:cs typeface="Circe"/>
                <a:sym typeface="Circe"/>
              </a:defRPr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Кандидат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International Baccalaureate® (IB) World Schools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по программе начальных лет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PYP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600" b="1">
                <a:latin typeface="Circe"/>
                <a:ea typeface="Circe"/>
                <a:cs typeface="Circe"/>
                <a:sym typeface="Circe"/>
              </a:defRPr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600" b="1">
                <a:latin typeface="Circe"/>
                <a:ea typeface="Circe"/>
                <a:cs typeface="Circe"/>
                <a:sym typeface="Circe"/>
              </a:defRPr>
            </a:pP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Координатор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организации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детского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отдыха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dirty="0" err="1">
                <a:latin typeface="Calibri" panose="020F0502020204030204" pitchFamily="34" charset="0"/>
                <a:cs typeface="Calibri" panose="020F0502020204030204" pitchFamily="34" charset="0"/>
              </a:rPr>
              <a:t>оздоровления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в РС(Я</a:t>
            </a:r>
            <a:r>
              <a:rPr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600" b="1">
                <a:latin typeface="Circe"/>
                <a:ea typeface="Circe"/>
                <a:cs typeface="Circe"/>
                <a:sym typeface="Circe"/>
              </a:defRPr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600" b="1">
                <a:latin typeface="Circe"/>
                <a:ea typeface="Circe"/>
                <a:cs typeface="Circe"/>
                <a:sym typeface="Circe"/>
              </a:defRPr>
            </a:pPr>
            <a:r>
              <a:rPr lang="ru-RU" sz="1600" b="1" dirty="0" smtClean="0">
                <a:latin typeface="Calibri" panose="020F0502020204030204" pitchFamily="34" charset="0"/>
                <a:ea typeface="Circe"/>
                <a:cs typeface="Calibri" panose="020F0502020204030204" pitchFamily="34" charset="0"/>
                <a:sym typeface="Circe"/>
              </a:rPr>
              <a:t>Региональный </a:t>
            </a:r>
            <a:r>
              <a:rPr lang="ru-RU" sz="1600" b="1" dirty="0">
                <a:latin typeface="Calibri" panose="020F0502020204030204" pitchFamily="34" charset="0"/>
                <a:ea typeface="Circe"/>
                <a:cs typeface="Calibri" panose="020F0502020204030204" pitchFamily="34" charset="0"/>
                <a:sym typeface="Circe"/>
              </a:rPr>
              <a:t>ресурсный центр по профилактике детского дорожно-транспортного травматизма для учреждений дошкольного образования.</a:t>
            </a:r>
            <a:endParaRPr sz="1600" b="1" dirty="0">
              <a:latin typeface="Calibri" panose="020F0502020204030204" pitchFamily="34" charset="0"/>
              <a:ea typeface="Circe"/>
              <a:cs typeface="Calibri" panose="020F0502020204030204" pitchFamily="34" charset="0"/>
              <a:sym typeface="Circe"/>
            </a:endParaRPr>
          </a:p>
          <a:p>
            <a:pPr>
              <a:defRPr sz="1600" b="1">
                <a:latin typeface="Circe"/>
                <a:ea typeface="Circe"/>
                <a:cs typeface="Circe"/>
                <a:sym typeface="Circe"/>
              </a:defRPr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600" b="1">
                <a:latin typeface="Circe"/>
                <a:ea typeface="Circe"/>
                <a:cs typeface="Circe"/>
                <a:sym typeface="Circe"/>
              </a:defRPr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3" name="Рисунок 12" descr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2190" y="1542076"/>
            <a:ext cx="137347" cy="1373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Рисунок 13" descr="Рисунок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4157" y="2211533"/>
            <a:ext cx="137347" cy="1373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Рисунок 14" descr="Рисунок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2190" y="2746190"/>
            <a:ext cx="137347" cy="1373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Рисунок 15" descr="Рисунок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5510" y="3926387"/>
            <a:ext cx="137347" cy="1373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" name="Рисунок 15" descr="Рисунок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2151" y="4438235"/>
            <a:ext cx="137347" cy="137347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Рисунок 14" descr="Рисунок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5510" y="3454304"/>
            <a:ext cx="137347" cy="1373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TextBox 5"/>
          <p:cNvSpPr txBox="1"/>
          <p:nvPr/>
        </p:nvSpPr>
        <p:spPr>
          <a:xfrm>
            <a:off x="1013281" y="639241"/>
            <a:ext cx="433603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dirty="0"/>
              <a:t>КАДРОВЫЙ СОСТАВ</a:t>
            </a:r>
          </a:p>
        </p:txBody>
      </p:sp>
      <p:sp>
        <p:nvSpPr>
          <p:cNvPr id="150" name="TextBox 47"/>
          <p:cNvSpPr txBox="1"/>
          <p:nvPr/>
        </p:nvSpPr>
        <p:spPr>
          <a:xfrm>
            <a:off x="905352" y="1484784"/>
            <a:ext cx="6630808" cy="4524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defRPr sz="1400" b="1">
                <a:latin typeface="Circe"/>
                <a:ea typeface="Circe"/>
                <a:cs typeface="Circe"/>
                <a:sym typeface="Circe"/>
              </a:defRPr>
            </a:pPr>
            <a:r>
              <a:rPr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Штатная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численность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100,75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шт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ед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., 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1400" b="1">
                <a:latin typeface="Circe"/>
                <a:ea typeface="Circe"/>
                <a:cs typeface="Circe"/>
                <a:sym typeface="Circe"/>
              </a:defRPr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73 работника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defRPr sz="1400" b="1">
                <a:latin typeface="Circe"/>
                <a:ea typeface="Circe"/>
                <a:cs typeface="Circe"/>
                <a:sym typeface="Circe"/>
              </a:defRPr>
            </a:pP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defRPr sz="1400">
                <a:latin typeface="Circe"/>
                <a:ea typeface="Circe"/>
                <a:cs typeface="Circe"/>
                <a:sym typeface="Circe"/>
              </a:defRPr>
            </a:pP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Администрация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чел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  <a:defRPr sz="1400">
                <a:latin typeface="Circe"/>
                <a:ea typeface="Circe"/>
                <a:cs typeface="Circe"/>
                <a:sym typeface="Circe"/>
              </a:defRPr>
            </a:pP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Педагогические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работники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– 2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чел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  <a:defRPr sz="1400">
                <a:latin typeface="Circe"/>
                <a:ea typeface="Circe"/>
                <a:cs typeface="Circe"/>
                <a:sym typeface="Circe"/>
              </a:defRPr>
            </a:pP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Медицинские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работники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чел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  <a:defRPr sz="1400">
                <a:latin typeface="Circe"/>
                <a:ea typeface="Circe"/>
                <a:cs typeface="Circe"/>
                <a:sym typeface="Circe"/>
              </a:defRPr>
            </a:pP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Служащие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-1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чел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  <a:defRPr sz="1400">
                <a:latin typeface="Circe"/>
                <a:ea typeface="Circe"/>
                <a:cs typeface="Circe"/>
                <a:sym typeface="Circe"/>
              </a:defRPr>
            </a:pP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Обслуживающий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персонал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– 18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чел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  <a:defRPr sz="1400">
                <a:latin typeface="Circe"/>
                <a:ea typeface="Circe"/>
                <a:cs typeface="Circe"/>
                <a:sym typeface="Circe"/>
              </a:defRPr>
            </a:pP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Финансово-экономический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блок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чел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  <a:defRPr sz="1400">
                <a:latin typeface="Circe"/>
                <a:ea typeface="Circe"/>
                <a:cs typeface="Circe"/>
                <a:sym typeface="Circe"/>
              </a:defRPr>
            </a:pP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Учебно-вспомогательный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персонал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чел</a:t>
            </a:r>
            <a:r>
              <a:rPr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51" name="Прямая соединительная линия 51"/>
          <p:cNvSpPr/>
          <p:nvPr/>
        </p:nvSpPr>
        <p:spPr>
          <a:xfrm>
            <a:off x="967555" y="2348880"/>
            <a:ext cx="3100564" cy="9"/>
          </a:xfrm>
          <a:prstGeom prst="line">
            <a:avLst/>
          </a:prstGeom>
          <a:ln w="19050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52" name="Рисунок 58" descr="Рисунок 5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7560" y="2924944"/>
            <a:ext cx="53843" cy="5384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Рисунок 59" descr="Рисунок 5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34" y="3447166"/>
            <a:ext cx="53842" cy="5384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Рисунок 60" descr="Рисунок 6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8459" y="3860991"/>
            <a:ext cx="53842" cy="5384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Рисунок 61" descr="Рисунок 6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4809" y="4365104"/>
            <a:ext cx="53842" cy="5384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Рисунок 63" descr="Рисунок 6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5707" y="4797152"/>
            <a:ext cx="53842" cy="5384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Рисунок 64" descr="Рисунок 6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4809" y="5301208"/>
            <a:ext cx="53842" cy="5384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Рисунок 64" descr="Рисунок 6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3432" y="5733256"/>
            <a:ext cx="53842" cy="53842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49BCE5A-447E-2F41-8A53-876C25875C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8" y="1997133"/>
            <a:ext cx="3898900" cy="38354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Рисунок 11" descr="Рисунок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TextBox 12"/>
          <p:cNvSpPr txBox="1"/>
          <p:nvPr/>
        </p:nvSpPr>
        <p:spPr>
          <a:xfrm>
            <a:off x="1128784" y="600739"/>
            <a:ext cx="4336030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dirty="0"/>
              <a:t>ЗАДАЧИ 2021 ГОДА</a:t>
            </a:r>
          </a:p>
        </p:txBody>
      </p:sp>
      <p:sp>
        <p:nvSpPr>
          <p:cNvPr id="185" name="TextBox 13"/>
          <p:cNvSpPr txBox="1"/>
          <p:nvPr/>
        </p:nvSpPr>
        <p:spPr>
          <a:xfrm>
            <a:off x="745730" y="1988840"/>
            <a:ext cx="4470032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 b="1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Разработка и утверждение Концепции по развитию системы отдыха и оздоровления детей Республики Саха (Якутия);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6" name="TextBox 14"/>
          <p:cNvSpPr txBox="1"/>
          <p:nvPr/>
        </p:nvSpPr>
        <p:spPr>
          <a:xfrm>
            <a:off x="785990" y="3212976"/>
            <a:ext cx="4389511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 b="1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ru-RU" dirty="0"/>
              <a:t> </a:t>
            </a:r>
            <a:r>
              <a:rPr lang="ru-RU" sz="1600" dirty="0"/>
              <a:t>Дальнейшее обучение по программе PYP IB воспитанников дошкольного отделения Центра детского сада «</a:t>
            </a:r>
            <a:r>
              <a:rPr lang="ru-RU" sz="1600" dirty="0" err="1"/>
              <a:t>Лингва</a:t>
            </a:r>
            <a:r>
              <a:rPr lang="ru-RU" sz="1600" dirty="0"/>
              <a:t>»;</a:t>
            </a:r>
            <a:endParaRPr sz="1600" dirty="0"/>
          </a:p>
        </p:txBody>
      </p:sp>
      <p:sp>
        <p:nvSpPr>
          <p:cNvPr id="187" name="TextBox 20"/>
          <p:cNvSpPr txBox="1"/>
          <p:nvPr/>
        </p:nvSpPr>
        <p:spPr>
          <a:xfrm>
            <a:off x="6429974" y="1700808"/>
            <a:ext cx="4835131" cy="1815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 b="1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ru-RU" sz="1600" dirty="0"/>
              <a:t>Дальнейшее участие в реализации крупномасштабного социального проекта  по созданию детского лагеря по механизму концессионного соглашения - «Строительство круглогодичного детского центра отдыха  и оздоровления «Полярная звезда» на территории Республики Саха (Якутия);</a:t>
            </a:r>
          </a:p>
        </p:txBody>
      </p:sp>
      <p:sp>
        <p:nvSpPr>
          <p:cNvPr id="189" name="Прямая соединительная линия 23"/>
          <p:cNvSpPr/>
          <p:nvPr/>
        </p:nvSpPr>
        <p:spPr>
          <a:xfrm>
            <a:off x="784070" y="1916832"/>
            <a:ext cx="3100563" cy="9"/>
          </a:xfrm>
          <a:prstGeom prst="line">
            <a:avLst/>
          </a:prstGeom>
          <a:ln w="19050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0" name="Прямая соединительная линия 24"/>
          <p:cNvSpPr/>
          <p:nvPr/>
        </p:nvSpPr>
        <p:spPr>
          <a:xfrm>
            <a:off x="781102" y="3140959"/>
            <a:ext cx="3100562" cy="9"/>
          </a:xfrm>
          <a:prstGeom prst="line">
            <a:avLst/>
          </a:prstGeom>
          <a:ln w="19050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1" name="Прямая соединительная линия 25"/>
          <p:cNvSpPr/>
          <p:nvPr/>
        </p:nvSpPr>
        <p:spPr>
          <a:xfrm>
            <a:off x="784071" y="4466235"/>
            <a:ext cx="3100562" cy="9"/>
          </a:xfrm>
          <a:prstGeom prst="line">
            <a:avLst/>
          </a:prstGeom>
          <a:ln w="19050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2" name="Прямая соединительная линия 26"/>
          <p:cNvSpPr/>
          <p:nvPr/>
        </p:nvSpPr>
        <p:spPr>
          <a:xfrm>
            <a:off x="6465282" y="1484784"/>
            <a:ext cx="3100560" cy="9"/>
          </a:xfrm>
          <a:prstGeom prst="line">
            <a:avLst/>
          </a:prstGeom>
          <a:ln w="19050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93" name="TextBox 29"/>
          <p:cNvSpPr txBox="1"/>
          <p:nvPr/>
        </p:nvSpPr>
        <p:spPr>
          <a:xfrm>
            <a:off x="745736" y="2708920"/>
            <a:ext cx="36230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dirty="0"/>
              <a:t>2</a:t>
            </a:r>
          </a:p>
        </p:txBody>
      </p:sp>
      <p:sp>
        <p:nvSpPr>
          <p:cNvPr id="196" name="TextBox 20"/>
          <p:cNvSpPr txBox="1"/>
          <p:nvPr/>
        </p:nvSpPr>
        <p:spPr>
          <a:xfrm>
            <a:off x="727667" y="4548721"/>
            <a:ext cx="4835139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 b="1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ru-RU" sz="1600" dirty="0"/>
              <a:t>В Год здоровья, объявленный в РС(Я), усилить и обновить программы оздоровительной деятельности Центра;</a:t>
            </a:r>
          </a:p>
        </p:txBody>
      </p:sp>
      <p:sp>
        <p:nvSpPr>
          <p:cNvPr id="197" name="TextBox 31"/>
          <p:cNvSpPr txBox="1"/>
          <p:nvPr/>
        </p:nvSpPr>
        <p:spPr>
          <a:xfrm>
            <a:off x="6471818" y="3473319"/>
            <a:ext cx="36230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dirty="0"/>
              <a:t>5</a:t>
            </a:r>
          </a:p>
        </p:txBody>
      </p:sp>
      <p:sp>
        <p:nvSpPr>
          <p:cNvPr id="198" name="TextBox 31"/>
          <p:cNvSpPr txBox="1"/>
          <p:nvPr/>
        </p:nvSpPr>
        <p:spPr>
          <a:xfrm>
            <a:off x="6462312" y="980728"/>
            <a:ext cx="36230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dirty="0"/>
              <a:t>4</a:t>
            </a:r>
          </a:p>
        </p:txBody>
      </p:sp>
      <p:sp>
        <p:nvSpPr>
          <p:cNvPr id="199" name="Прямая соединительная линия 26"/>
          <p:cNvSpPr/>
          <p:nvPr/>
        </p:nvSpPr>
        <p:spPr>
          <a:xfrm>
            <a:off x="6465282" y="4005054"/>
            <a:ext cx="3100560" cy="10"/>
          </a:xfrm>
          <a:prstGeom prst="line">
            <a:avLst/>
          </a:prstGeom>
          <a:ln w="19050">
            <a:solidFill>
              <a:srgbClr val="60CDC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00" name="TextBox 20"/>
          <p:cNvSpPr txBox="1"/>
          <p:nvPr/>
        </p:nvSpPr>
        <p:spPr>
          <a:xfrm>
            <a:off x="6429974" y="4193797"/>
            <a:ext cx="4835131" cy="1323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 b="1"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lang="ru-RU" sz="1600" dirty="0"/>
              <a:t>Дальнейшее участие в  методическом сопровождении по формированию культуры здорового питания у обучающихся в общеобразовательных организациях Республики Саха (Якутия).</a:t>
            </a:r>
          </a:p>
        </p:txBody>
      </p:sp>
      <p:sp>
        <p:nvSpPr>
          <p:cNvPr id="202" name="TextBox 29"/>
          <p:cNvSpPr txBox="1"/>
          <p:nvPr/>
        </p:nvSpPr>
        <p:spPr>
          <a:xfrm>
            <a:off x="745736" y="1340768"/>
            <a:ext cx="36230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dirty="0"/>
              <a:t>1</a:t>
            </a:r>
          </a:p>
        </p:txBody>
      </p:sp>
      <p:sp>
        <p:nvSpPr>
          <p:cNvPr id="203" name="TextBox 29"/>
          <p:cNvSpPr txBox="1"/>
          <p:nvPr/>
        </p:nvSpPr>
        <p:spPr>
          <a:xfrm>
            <a:off x="745736" y="3995303"/>
            <a:ext cx="362301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t>3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Рисунок 11" descr="Рисунок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TextBox 12"/>
          <p:cNvSpPr txBox="1"/>
          <p:nvPr/>
        </p:nvSpPr>
        <p:spPr>
          <a:xfrm>
            <a:off x="1114819" y="644080"/>
            <a:ext cx="9656813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dirty="0"/>
              <a:t>ФИНАНСИРОВАНИЕ УЧРЕЖДЕНИЯ В 2021 ГОДУ (ТЫС. РУБ.)</a:t>
            </a:r>
          </a:p>
        </p:txBody>
      </p:sp>
      <p:graphicFrame>
        <p:nvGraphicFramePr>
          <p:cNvPr id="209" name="Таблица"/>
          <p:cNvGraphicFramePr/>
          <p:nvPr>
            <p:extLst>
              <p:ext uri="{D42A27DB-BD31-4B8C-83A1-F6EECF244321}">
                <p14:modId xmlns:p14="http://schemas.microsoft.com/office/powerpoint/2010/main" val="2032979677"/>
              </p:ext>
            </p:extLst>
          </p:nvPr>
        </p:nvGraphicFramePr>
        <p:xfrm>
          <a:off x="857250" y="1784350"/>
          <a:ext cx="10477500" cy="406527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644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35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589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922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60350">
                <a:tc rowSpan="2"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Наименование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источника</a:t>
                      </a:r>
                      <a:endParaRPr sz="16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2019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год</a:t>
                      </a:r>
                      <a:endParaRPr sz="16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2020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год</a:t>
                      </a:r>
                      <a:endParaRPr sz="16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202</a:t>
                      </a:r>
                      <a:r>
                        <a:rPr lang="ru-RU"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год</a:t>
                      </a:r>
                      <a:endParaRPr sz="16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Изменение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, 202</a:t>
                      </a:r>
                      <a:r>
                        <a:rPr lang="ru-RU"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год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к 20</a:t>
                      </a:r>
                      <a:r>
                        <a:rPr lang="ru-RU"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19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году</a:t>
                      </a:r>
                      <a:endParaRPr sz="16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0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600" b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сумма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%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Субсидия на выполнение государственного задания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143 381,9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132 233,4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139 249,7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-4132,2</a:t>
                      </a:r>
                    </a:p>
                  </a:txBody>
                  <a:tcPr marL="50800" marR="50800" marT="50800" marB="5080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-3%</a:t>
                      </a:r>
                    </a:p>
                  </a:txBody>
                  <a:tcPr marL="50800" marR="50800" marT="50800" marB="5080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Поступления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от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иной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приносящей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доход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деятельность</a:t>
                      </a:r>
                      <a:endParaRPr sz="16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600" b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68 532,0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5 330,6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31 403,5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-37 128,5</a:t>
                      </a:r>
                    </a:p>
                  </a:txBody>
                  <a:tcPr marL="50800" marR="50800" marT="50800" marB="5080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-54%</a:t>
                      </a:r>
                    </a:p>
                  </a:txBody>
                  <a:tcPr marL="50800" marR="50800" marT="50800" marB="5080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lang="ru-RU"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С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убсидии</a:t>
                      </a:r>
                      <a:r>
                        <a:rPr lang="ru-RU"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на иные цели</a:t>
                      </a:r>
                      <a:endParaRPr sz="16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23 075,6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38 192,2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1 765,3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-21 310,3</a:t>
                      </a:r>
                    </a:p>
                  </a:txBody>
                  <a:tcPr marL="50800" marR="50800" marT="50800" marB="5080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-92%</a:t>
                      </a:r>
                    </a:p>
                  </a:txBody>
                  <a:tcPr marL="50800" marR="50800" marT="50800" marB="5080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600" b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Средства ОМС на выполнение региональной программы по детской стоматологии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600" b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951,2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303,8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374,7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-576,5</a:t>
                      </a:r>
                    </a:p>
                  </a:txBody>
                  <a:tcPr marL="50800" marR="50800" marT="50800" marB="5080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-61%</a:t>
                      </a:r>
                    </a:p>
                  </a:txBody>
                  <a:tcPr marL="50800" marR="50800" marT="50800" marB="5080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600" b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ВСЕГО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600" b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235 940,7</a:t>
                      </a:r>
                      <a:endParaRPr sz="16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176 060,0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172 793,2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-63 147,5</a:t>
                      </a:r>
                    </a:p>
                  </a:txBody>
                  <a:tcPr marL="50800" marR="50800" marT="50800" marB="5080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-25%</a:t>
                      </a:r>
                    </a:p>
                  </a:txBody>
                  <a:tcPr marL="50800" marR="50800" marT="50800" marB="5080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Рисунок 11" descr="Рисунок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TextBox 12"/>
          <p:cNvSpPr txBox="1"/>
          <p:nvPr/>
        </p:nvSpPr>
        <p:spPr>
          <a:xfrm>
            <a:off x="1114819" y="644080"/>
            <a:ext cx="9656813" cy="400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sz="2000" dirty="0"/>
              <a:t>ДИНАМИКА РОСТА ЗАРАБОТНОЙ ПЛАТЫ РАБОТНИКОВ ЦЕНТРА</a:t>
            </a:r>
            <a:endParaRPr sz="2000" dirty="0"/>
          </a:p>
        </p:txBody>
      </p:sp>
      <p:graphicFrame>
        <p:nvGraphicFramePr>
          <p:cNvPr id="209" name="Таблица"/>
          <p:cNvGraphicFramePr/>
          <p:nvPr>
            <p:extLst>
              <p:ext uri="{D42A27DB-BD31-4B8C-83A1-F6EECF244321}">
                <p14:modId xmlns:p14="http://schemas.microsoft.com/office/powerpoint/2010/main" val="2693380105"/>
              </p:ext>
            </p:extLst>
          </p:nvPr>
        </p:nvGraphicFramePr>
        <p:xfrm>
          <a:off x="857250" y="1700808"/>
          <a:ext cx="10711358" cy="424847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41598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697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88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19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509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049815"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lang="ru-RU" sz="20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Показатель</a:t>
                      </a:r>
                      <a:endParaRPr sz="20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0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2019 </a:t>
                      </a:r>
                      <a:r>
                        <a:rPr sz="20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год</a:t>
                      </a:r>
                      <a:endParaRPr sz="20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0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2020 </a:t>
                      </a:r>
                      <a:r>
                        <a:rPr sz="20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год</a:t>
                      </a:r>
                      <a:endParaRPr sz="20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0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202</a:t>
                      </a:r>
                      <a:r>
                        <a:rPr lang="ru-RU" sz="20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</a:t>
                      </a:r>
                      <a:r>
                        <a:rPr sz="20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0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год</a:t>
                      </a:r>
                      <a:endParaRPr sz="20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/>
                      </a:pPr>
                      <a:r>
                        <a:rPr sz="20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Изменение</a:t>
                      </a:r>
                      <a:r>
                        <a:rPr sz="20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, 202</a:t>
                      </a:r>
                      <a:r>
                        <a:rPr lang="ru-RU" sz="20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 </a:t>
                      </a:r>
                      <a:r>
                        <a:rPr sz="20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год</a:t>
                      </a:r>
                      <a:r>
                        <a:rPr sz="20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к 20</a:t>
                      </a:r>
                      <a:r>
                        <a:rPr lang="ru-RU" sz="20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19</a:t>
                      </a:r>
                      <a:r>
                        <a:rPr sz="20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20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году</a:t>
                      </a:r>
                      <a:endParaRPr sz="20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662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Фонд оплаты труда</a:t>
                      </a:r>
                    </a:p>
                  </a:txBody>
                  <a:tcPr marL="50800" marR="50800" marT="50800" marB="5080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88 275,0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71 069,7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68 492,9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77,6%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662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Численность работников</a:t>
                      </a:r>
                    </a:p>
                  </a:txBody>
                  <a:tcPr marL="50800" marR="50800" marT="50800" marB="5080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115,5</a:t>
                      </a:r>
                    </a:p>
                  </a:txBody>
                  <a:tcPr marL="50800" marR="50800" marT="50800" marB="5080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94,09</a:t>
                      </a:r>
                    </a:p>
                  </a:txBody>
                  <a:tcPr marL="50800" marR="50800" marT="50800" marB="5080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69,9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60,5%</a:t>
                      </a:r>
                    </a:p>
                  </a:txBody>
                  <a:tcPr marL="50800" marR="50800" marT="50800" marB="5080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662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Средняя заработная плата всего по учреждению</a:t>
                      </a:r>
                    </a:p>
                  </a:txBody>
                  <a:tcPr marL="50800" marR="50800" marT="50800" marB="5080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63 690,5</a:t>
                      </a:r>
                    </a:p>
                  </a:txBody>
                  <a:tcPr marL="50800" marR="50800" marT="50800" marB="5080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62 944,8</a:t>
                      </a:r>
                    </a:p>
                  </a:txBody>
                  <a:tcPr marL="50800" marR="50800" marT="50800" marB="5080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81 655,8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128,2%</a:t>
                      </a:r>
                    </a:p>
                  </a:txBody>
                  <a:tcPr marL="50800" marR="50800" marT="50800" marB="50800" anchor="ctr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Рисунок 3" descr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929" y="283887"/>
            <a:ext cx="514355" cy="1095376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TextBox 11"/>
          <p:cNvSpPr txBox="1"/>
          <p:nvPr/>
        </p:nvSpPr>
        <p:spPr>
          <a:xfrm>
            <a:off x="1035490" y="600739"/>
            <a:ext cx="10239062" cy="459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400" b="1">
                <a:solidFill>
                  <a:srgbClr val="60CDCD"/>
                </a:solidFill>
                <a:latin typeface="Circe"/>
                <a:ea typeface="Circe"/>
                <a:cs typeface="Circe"/>
                <a:sym typeface="Circe"/>
              </a:defRPr>
            </a:lvl1pPr>
          </a:lstStyle>
          <a:p>
            <a:r>
              <a:rPr lang="ru-RU" dirty="0"/>
              <a:t>ОСВОЕНИЕ СУБСИДИЙ НА ИНЫЕ ЦЕЛИ В 2021 ГОДУ (ТЫС. РУБ.)</a:t>
            </a:r>
          </a:p>
        </p:txBody>
      </p:sp>
      <p:graphicFrame>
        <p:nvGraphicFramePr>
          <p:cNvPr id="213" name="Таблица 1"/>
          <p:cNvGraphicFramePr/>
          <p:nvPr>
            <p:extLst>
              <p:ext uri="{D42A27DB-BD31-4B8C-83A1-F6EECF244321}">
                <p14:modId xmlns:p14="http://schemas.microsoft.com/office/powerpoint/2010/main" val="623722610"/>
              </p:ext>
            </p:extLst>
          </p:nvPr>
        </p:nvGraphicFramePr>
        <p:xfrm>
          <a:off x="786382" y="1444752"/>
          <a:ext cx="10854233" cy="464854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729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67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765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688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6884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5377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№ п/п</a:t>
                      </a:r>
                    </a:p>
                  </a:txBody>
                  <a:tcPr marL="9525" marR="9525" marT="9525" marB="952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Целевое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назначение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субсидии</a:t>
                      </a:r>
                      <a:endParaRPr sz="1600" b="1" dirty="0">
                        <a:latin typeface="Calibri" panose="020F0502020204030204" pitchFamily="34" charset="0"/>
                        <a:ea typeface="Circe"/>
                        <a:cs typeface="Calibri" panose="020F0502020204030204" pitchFamily="34" charset="0"/>
                        <a:sym typeface="Circe"/>
                      </a:endParaRPr>
                    </a:p>
                  </a:txBody>
                  <a:tcPr marL="9525" marR="9525" marT="9525" marB="952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План</a:t>
                      </a:r>
                    </a:p>
                  </a:txBody>
                  <a:tcPr marL="9525" marR="9525" marT="9525" marB="952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Освоено</a:t>
                      </a:r>
                    </a:p>
                  </a:txBody>
                  <a:tcPr marL="9525" marR="9525" marT="9525" marB="952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Выполнение, %</a:t>
                      </a:r>
                    </a:p>
                  </a:txBody>
                  <a:tcPr marL="9525" marR="9525" marT="9525" marB="952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197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600" b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</a:t>
                      </a:r>
                    </a:p>
                  </a:txBody>
                  <a:tcPr marL="9525" marR="9525" marT="9525" marB="9525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Организация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отдыха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и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оздоровления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детей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за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пределами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Республики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Саха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 (</a:t>
                      </a:r>
                      <a:r>
                        <a:rPr sz="1600" b="1" dirty="0" err="1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Якутия</a:t>
                      </a:r>
                      <a:r>
                        <a:rPr sz="1600" b="1" dirty="0"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)</a:t>
                      </a:r>
                    </a:p>
                  </a:txBody>
                  <a:tcPr marL="9525" marR="9525" marT="9525" marB="9525" anchor="ctr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14,7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14,7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51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Организация питания обучающихся в подведомственных государственных учреждениях на 2021 год (дошкольное образовательное учреждение - детский сад "</a:t>
                      </a:r>
                      <a:r>
                        <a:rPr lang="ru-RU" sz="1600" b="1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Лингва</a:t>
                      </a: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")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1 150,6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1 150,6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17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Модернизация (укрепление) материально-технической базы ГАУ ДО РС(Я) Центр отдыха и оздоровления детей «Сосновый бор» в 2021 году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600,0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180,0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30%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0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 err="1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1 765,3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1345,3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u="none" strike="noStrike" cap="none" spc="0" baseline="0" dirty="0">
                          <a:solidFill>
                            <a:srgbClr val="000000"/>
                          </a:solidFill>
                          <a:uFillTx/>
                          <a:latin typeface="Calibri" panose="020F0502020204030204" pitchFamily="34" charset="0"/>
                          <a:ea typeface="Circe"/>
                          <a:cs typeface="Calibri" panose="020F0502020204030204" pitchFamily="34" charset="0"/>
                          <a:sym typeface="Circe"/>
                        </a:rPr>
                        <a:t>76%</a:t>
                      </a:r>
                    </a:p>
                  </a:txBody>
                  <a:tcPr marL="68580" marR="68580" marT="0" marB="0" anchor="ctr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3009</Words>
  <Application>Microsoft Office PowerPoint</Application>
  <PresentationFormat>Широкоэкранный</PresentationFormat>
  <Paragraphs>791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8" baseType="lpstr">
      <vt:lpstr>Arial Unicode MS</vt:lpstr>
      <vt:lpstr>Arial</vt:lpstr>
      <vt:lpstr>Calibri</vt:lpstr>
      <vt:lpstr>Calibri Light</vt:lpstr>
      <vt:lpstr>Circe</vt:lpstr>
      <vt:lpstr>Circe Bold</vt:lpstr>
      <vt:lpstr>Helvetica</vt:lpstr>
      <vt:lpstr>Helvetica Neue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11 11</dc:creator>
  <cp:lastModifiedBy>Слепцова Галина Егоровна</cp:lastModifiedBy>
  <cp:revision>76</cp:revision>
  <dcterms:modified xsi:type="dcterms:W3CDTF">2022-01-20T09:41:20Z</dcterms:modified>
</cp:coreProperties>
</file>